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drawings/drawing2.xml" ContentType="application/vnd.openxmlformats-officedocument.drawingml.chartshapes+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drawings/drawing3.xml" ContentType="application/vnd.openxmlformats-officedocument.drawingml.chartshapes+xml"/>
  <Override PartName="/ppt/charts/chart13.xml" ContentType="application/vnd.openxmlformats-officedocument.drawingml.chart+xml"/>
  <Override PartName="/ppt/drawings/drawing4.xml" ContentType="application/vnd.openxmlformats-officedocument.drawingml.chartshapes+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6.xml" ContentType="application/vnd.openxmlformats-officedocument.presentationml.notesSl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5.xml" ContentType="application/vnd.openxmlformats-officedocument.drawingml.chartshapes+xml"/>
  <Override PartName="/ppt/charts/chart19.xml" ContentType="application/vnd.openxmlformats-officedocument.drawingml.chart+xml"/>
  <Override PartName="/ppt/charts/chart20.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1.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2.xml" ContentType="application/vnd.openxmlformats-officedocument.drawingml.chart+xml"/>
  <Override PartName="/ppt/drawings/drawing6.xml" ContentType="application/vnd.openxmlformats-officedocument.drawingml.chartshapes+xml"/>
  <Override PartName="/ppt/charts/chart23.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4.xml" ContentType="application/vnd.openxmlformats-officedocument.drawingml.chart+xml"/>
  <Override PartName="/ppt/notesSlides/notesSlide7.xml" ContentType="application/vnd.openxmlformats-officedocument.presentationml.notesSlide+xml"/>
  <Override PartName="/ppt/charts/chart25.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3" r:id="rId1"/>
  </p:sldMasterIdLst>
  <p:notesMasterIdLst>
    <p:notesMasterId r:id="rId133"/>
  </p:notesMasterIdLst>
  <p:sldIdLst>
    <p:sldId id="256" r:id="rId2"/>
    <p:sldId id="260" r:id="rId3"/>
    <p:sldId id="421" r:id="rId4"/>
    <p:sldId id="259" r:id="rId5"/>
    <p:sldId id="257" r:id="rId6"/>
    <p:sldId id="420" r:id="rId7"/>
    <p:sldId id="308" r:id="rId8"/>
    <p:sldId id="267" r:id="rId9"/>
    <p:sldId id="264" r:id="rId10"/>
    <p:sldId id="309" r:id="rId11"/>
    <p:sldId id="311" r:id="rId12"/>
    <p:sldId id="271" r:id="rId13"/>
    <p:sldId id="313" r:id="rId14"/>
    <p:sldId id="272" r:id="rId15"/>
    <p:sldId id="310" r:id="rId16"/>
    <p:sldId id="314" r:id="rId17"/>
    <p:sldId id="375" r:id="rId18"/>
    <p:sldId id="372" r:id="rId19"/>
    <p:sldId id="374" r:id="rId20"/>
    <p:sldId id="378" r:id="rId21"/>
    <p:sldId id="316" r:id="rId22"/>
    <p:sldId id="317" r:id="rId23"/>
    <p:sldId id="275" r:id="rId24"/>
    <p:sldId id="397" r:id="rId25"/>
    <p:sldId id="376" r:id="rId26"/>
    <p:sldId id="377" r:id="rId27"/>
    <p:sldId id="398" r:id="rId28"/>
    <p:sldId id="319" r:id="rId29"/>
    <p:sldId id="320" r:id="rId30"/>
    <p:sldId id="274" r:id="rId31"/>
    <p:sldId id="367" r:id="rId32"/>
    <p:sldId id="370" r:id="rId33"/>
    <p:sldId id="321" r:id="rId34"/>
    <p:sldId id="369" r:id="rId35"/>
    <p:sldId id="368" r:id="rId36"/>
    <p:sldId id="382" r:id="rId37"/>
    <p:sldId id="258" r:id="rId38"/>
    <p:sldId id="384" r:id="rId39"/>
    <p:sldId id="385" r:id="rId40"/>
    <p:sldId id="390" r:id="rId41"/>
    <p:sldId id="386" r:id="rId42"/>
    <p:sldId id="391" r:id="rId43"/>
    <p:sldId id="261" r:id="rId44"/>
    <p:sldId id="392" r:id="rId45"/>
    <p:sldId id="387" r:id="rId46"/>
    <p:sldId id="388" r:id="rId47"/>
    <p:sldId id="393" r:id="rId48"/>
    <p:sldId id="394" r:id="rId49"/>
    <p:sldId id="265" r:id="rId50"/>
    <p:sldId id="395" r:id="rId51"/>
    <p:sldId id="389" r:id="rId52"/>
    <p:sldId id="277" r:id="rId53"/>
    <p:sldId id="278" r:id="rId54"/>
    <p:sldId id="279" r:id="rId55"/>
    <p:sldId id="328" r:id="rId56"/>
    <p:sldId id="280" r:id="rId57"/>
    <p:sldId id="330" r:id="rId58"/>
    <p:sldId id="281" r:id="rId59"/>
    <p:sldId id="282" r:id="rId60"/>
    <p:sldId id="325" r:id="rId61"/>
    <p:sldId id="262" r:id="rId62"/>
    <p:sldId id="329" r:id="rId63"/>
    <p:sldId id="263" r:id="rId64"/>
    <p:sldId id="326" r:id="rId65"/>
    <p:sldId id="266" r:id="rId66"/>
    <p:sldId id="268" r:id="rId67"/>
    <p:sldId id="269" r:id="rId68"/>
    <p:sldId id="337" r:id="rId69"/>
    <p:sldId id="417" r:id="rId70"/>
    <p:sldId id="418" r:id="rId71"/>
    <p:sldId id="419" r:id="rId72"/>
    <p:sldId id="276" r:id="rId73"/>
    <p:sldId id="283" r:id="rId74"/>
    <p:sldId id="285" r:id="rId75"/>
    <p:sldId id="286" r:id="rId76"/>
    <p:sldId id="340" r:id="rId77"/>
    <p:sldId id="288" r:id="rId78"/>
    <p:sldId id="292" r:id="rId79"/>
    <p:sldId id="341" r:id="rId80"/>
    <p:sldId id="342" r:id="rId81"/>
    <p:sldId id="343"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7" r:id="rId96"/>
    <p:sldId id="359" r:id="rId97"/>
    <p:sldId id="293" r:id="rId98"/>
    <p:sldId id="300" r:id="rId99"/>
    <p:sldId id="360" r:id="rId100"/>
    <p:sldId id="361" r:id="rId101"/>
    <p:sldId id="362" r:id="rId102"/>
    <p:sldId id="363" r:id="rId103"/>
    <p:sldId id="364" r:id="rId104"/>
    <p:sldId id="365" r:id="rId105"/>
    <p:sldId id="366" r:id="rId106"/>
    <p:sldId id="408" r:id="rId107"/>
    <p:sldId id="403" r:id="rId108"/>
    <p:sldId id="289" r:id="rId109"/>
    <p:sldId id="405" r:id="rId110"/>
    <p:sldId id="404" r:id="rId111"/>
    <p:sldId id="406" r:id="rId112"/>
    <p:sldId id="407" r:id="rId113"/>
    <p:sldId id="290" r:id="rId114"/>
    <p:sldId id="411" r:id="rId115"/>
    <p:sldId id="412" r:id="rId116"/>
    <p:sldId id="414" r:id="rId117"/>
    <p:sldId id="415" r:id="rId118"/>
    <p:sldId id="291" r:id="rId119"/>
    <p:sldId id="402" r:id="rId120"/>
    <p:sldId id="401" r:id="rId121"/>
    <p:sldId id="400" r:id="rId122"/>
    <p:sldId id="399" r:id="rId123"/>
    <p:sldId id="380" r:id="rId124"/>
    <p:sldId id="381" r:id="rId125"/>
    <p:sldId id="331" r:id="rId126"/>
    <p:sldId id="332" r:id="rId127"/>
    <p:sldId id="334" r:id="rId128"/>
    <p:sldId id="333" r:id="rId129"/>
    <p:sldId id="396" r:id="rId130"/>
    <p:sldId id="416" r:id="rId131"/>
    <p:sldId id="409" r:id="rId1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T9siV/wexD4xNfEQlD9tYQ==" hashData="VOg6qiCtbWLndqElBlWiQLt71urm4H9Y2xmHnVO1snU3C+p0Z2M43VFyu5OXhJMjzD03Hy0f736boFGL0EcuT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99C7"/>
    <a:srgbClr val="990099"/>
    <a:srgbClr val="0D9618"/>
    <a:srgbClr val="DD3811"/>
    <a:srgbClr val="3366CC"/>
    <a:srgbClr val="FBF9C8"/>
    <a:srgbClr val="D5E8C2"/>
    <a:srgbClr val="FFDAA3"/>
    <a:srgbClr val="EDF1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64"/>
    <p:restoredTop sz="93605"/>
  </p:normalViewPr>
  <p:slideViewPr>
    <p:cSldViewPr snapToGrid="0">
      <p:cViewPr varScale="1">
        <p:scale>
          <a:sx n="104" d="100"/>
          <a:sy n="104" d="100"/>
        </p:scale>
        <p:origin x="32" y="44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heidirodrick/Downloads/congregational%20dat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heidirodrick/Downloads/CD170RPT2022_7F%20(1).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Users/heidirodrick/Downloads/CD170RPT2022_7F%20(1).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Users/heidirodrick/Downloads/Input%20to%20Report.xlsx"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Users/heidirodrick/Downloads/Input%20to%20Report.xlsx"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Users/heidirodrick/Downloads/CD170RPT2022_7F%20(1).xlsx" TargetMode="External"/><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3.xml"/><Relationship Id="rId1" Type="http://schemas.microsoft.com/office/2011/relationships/chartStyle" Target="style13.xml"/></Relationships>
</file>

<file path=ppt/charts/_rels/chart17.xml.rels><?xml version="1.0" encoding="UTF-8" standalone="yes"?>
<Relationships xmlns="http://schemas.openxmlformats.org/package/2006/relationships"><Relationship Id="rId1" Type="http://schemas.openxmlformats.org/officeDocument/2006/relationships/oleObject" Target="file:////Users/heidirodrick/Downloads/Roster-Directory-July-2023%20truncated%20(1).xlsx" TargetMode="External"/></Relationships>
</file>

<file path=ppt/charts/_rels/chart18.xml.rels><?xml version="1.0" encoding="UTF-8" standalone="yes"?>
<Relationships xmlns="http://schemas.openxmlformats.org/package/2006/relationships"><Relationship Id="rId3" Type="http://schemas.openxmlformats.org/officeDocument/2006/relationships/oleObject" Target="file:////Users/heidirodrick/Downloads/Roster-Directory-July-2023%20truncated%20(1).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5.xml"/></Relationships>
</file>

<file path=ppt/charts/_rels/chart19.xml.rels><?xml version="1.0" encoding="UTF-8" standalone="yes"?>
<Relationships xmlns="http://schemas.openxmlformats.org/package/2006/relationships"><Relationship Id="rId1" Type="http://schemas.openxmlformats.org/officeDocument/2006/relationships/oleObject" Target="file:////Users/heidirodrick/Downloads/Roster-Directory-July-2023%20truncated%20(1).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heidirodrick/Downloads/congregational%20dat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5.xml"/><Relationship Id="rId1" Type="http://schemas.microsoft.com/office/2011/relationships/chartStyle" Target="style15.xml"/></Relationships>
</file>

<file path=ppt/charts/_rels/chart2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6.xml"/><Relationship Id="rId1" Type="http://schemas.microsoft.com/office/2011/relationships/chartStyle" Target="style16.xml"/></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Users/heidirodrick/Downloads/Roster-Directory-July-2023%20truncated%20(1).xlsx" TargetMode="External"/></Relationships>
</file>

<file path=ppt/charts/_rels/chart2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7.xml"/><Relationship Id="rId1" Type="http://schemas.microsoft.com/office/2011/relationships/chartStyle" Target="style17.xml"/></Relationships>
</file>

<file path=ppt/charts/_rels/chart24.xml.rels><?xml version="1.0" encoding="UTF-8" standalone="yes"?>
<Relationships xmlns="http://schemas.openxmlformats.org/package/2006/relationships"><Relationship Id="rId1" Type="http://schemas.openxmlformats.org/officeDocument/2006/relationships/oleObject" Target="file:////Users/heidirodrick/Downloads/Roster-Directory-July-2023%20truncated%20(1).xlsx" TargetMode="External"/></Relationships>
</file>

<file path=ppt/charts/_rels/chart2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8.xml"/><Relationship Id="rId1" Type="http://schemas.microsoft.com/office/2011/relationships/chartStyle" Target="style18.xml"/></Relationships>
</file>

<file path=ppt/charts/_rels/chart3.xml.rels><?xml version="1.0" encoding="UTF-8" standalone="yes"?>
<Relationships xmlns="http://schemas.openxmlformats.org/package/2006/relationships"><Relationship Id="rId3" Type="http://schemas.openxmlformats.org/officeDocument/2006/relationships/oleObject" Target="file:////Users\heidirodrick\Downloads\CD170RPT2022_7F%2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heidirodrick/Downloads/Input%20to%20Report.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file:////Users/heidirodrick/Downloads/CD170RPT2022_7F%20(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heidirodrick/Downloads/CD170RPT2022_7F%20(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Users/heidirodrick/Downloads/Input%20to%20Report.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Users/heidirodrick/Downloads/CD170RPT2022_7F%20(1).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311114187304675E-2"/>
          <c:y val="0"/>
          <c:w val="0.9696888858126953"/>
          <c:h val="0.89287217635290406"/>
        </c:manualLayout>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Sheet1!$B$1:$E$1</c:f>
              <c:numCache>
                <c:formatCode>General</c:formatCode>
                <c:ptCount val="4"/>
                <c:pt idx="0">
                  <c:v>2000</c:v>
                </c:pt>
                <c:pt idx="1">
                  <c:v>2010</c:v>
                </c:pt>
                <c:pt idx="2">
                  <c:v>2016</c:v>
                </c:pt>
                <c:pt idx="3">
                  <c:v>2022</c:v>
                </c:pt>
              </c:numCache>
            </c:numRef>
          </c:cat>
          <c:val>
            <c:numRef>
              <c:f>Sheet1!$B$2:$E$2</c:f>
              <c:numCache>
                <c:formatCode>_(* #,##0_);_(* \(#,##0\);_(* "-"??_);_(@_)</c:formatCode>
                <c:ptCount val="4"/>
                <c:pt idx="0">
                  <c:v>3849642</c:v>
                </c:pt>
                <c:pt idx="1">
                  <c:v>4008994</c:v>
                </c:pt>
                <c:pt idx="2">
                  <c:v>4101129</c:v>
                </c:pt>
                <c:pt idx="3">
                  <c:v>4198000</c:v>
                </c:pt>
              </c:numCache>
            </c:numRef>
          </c:val>
          <c:extLst>
            <c:ext xmlns:c16="http://schemas.microsoft.com/office/drawing/2014/chart" uri="{C3380CC4-5D6E-409C-BE32-E72D297353CC}">
              <c16:uniqueId val="{00000000-4451-A849-AF21-8F585E9B47AE}"/>
            </c:ext>
          </c:extLst>
        </c:ser>
        <c:dLbls>
          <c:dLblPos val="inEnd"/>
          <c:showLegendKey val="0"/>
          <c:showVal val="1"/>
          <c:showCatName val="0"/>
          <c:showSerName val="0"/>
          <c:showPercent val="0"/>
          <c:showBubbleSize val="0"/>
        </c:dLbls>
        <c:gapWidth val="41"/>
        <c:axId val="1227315823"/>
        <c:axId val="1227326847"/>
      </c:barChart>
      <c:catAx>
        <c:axId val="122731582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1227326847"/>
        <c:crosses val="autoZero"/>
        <c:auto val="1"/>
        <c:lblAlgn val="ctr"/>
        <c:lblOffset val="100"/>
        <c:noMultiLvlLbl val="0"/>
      </c:catAx>
      <c:valAx>
        <c:axId val="1227326847"/>
        <c:scaling>
          <c:orientation val="minMax"/>
        </c:scaling>
        <c:delete val="1"/>
        <c:axPos val="l"/>
        <c:numFmt formatCode="_(* #,##0_);_(* \(#,##0\);_(* &quot;-&quot;??_);_(@_)" sourceLinked="1"/>
        <c:majorTickMark val="none"/>
        <c:minorTickMark val="none"/>
        <c:tickLblPos val="nextTo"/>
        <c:crossAx val="1227315823"/>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accent2"/>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DF9-884B-9E7D-B1488C7A24D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DF9-884B-9E7D-B1488C7A24D1}"/>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DF9-884B-9E7D-B1488C7A24D1}"/>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CDF9-884B-9E7D-B1488C7A24D1}"/>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CDF9-884B-9E7D-B1488C7A24D1}"/>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CDF9-884B-9E7D-B1488C7A24D1}"/>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CDF9-884B-9E7D-B1488C7A24D1}"/>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CDF9-884B-9E7D-B1488C7A24D1}"/>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CDF9-884B-9E7D-B1488C7A24D1}"/>
              </c:ext>
            </c:extLst>
          </c:dPt>
          <c:cat>
            <c:strRef>
              <c:f>Sheet1!$J$1:$J$9</c:f>
              <c:strCache>
                <c:ptCount val="9"/>
                <c:pt idx="0">
                  <c:v>Percent of Congregations Reporting Ethnic Active Participants</c:v>
                </c:pt>
                <c:pt idx="1">
                  <c:v>African American/Black: 58.2%</c:v>
                </c:pt>
                <c:pt idx="2">
                  <c:v>African National/African Caribbean: 17.12%</c:v>
                </c:pt>
                <c:pt idx="3">
                  <c:v>American Indian/Alaska Native: 4.79%</c:v>
                </c:pt>
                <c:pt idx="4">
                  <c:v>Arab/Middle Eastern: 6.16%</c:v>
                </c:pt>
                <c:pt idx="5">
                  <c:v>Asian/Pacific Islander: 30.82%</c:v>
                </c:pt>
                <c:pt idx="6">
                  <c:v>Latino/Hispanic: 28.77%</c:v>
                </c:pt>
                <c:pt idx="7">
                  <c:v>Multiracial: 27.40%</c:v>
                </c:pt>
                <c:pt idx="8">
                  <c:v>White: 89.73%</c:v>
                </c:pt>
              </c:strCache>
            </c:strRef>
          </c:cat>
          <c:val>
            <c:numRef>
              <c:f>Sheet1!$K$1:$K$9</c:f>
              <c:numCache>
                <c:formatCode>0.00</c:formatCode>
                <c:ptCount val="9"/>
                <c:pt idx="1">
                  <c:v>58.22</c:v>
                </c:pt>
                <c:pt idx="2">
                  <c:v>17.12</c:v>
                </c:pt>
                <c:pt idx="3">
                  <c:v>4.79</c:v>
                </c:pt>
                <c:pt idx="4">
                  <c:v>6.16</c:v>
                </c:pt>
                <c:pt idx="5">
                  <c:v>30.82</c:v>
                </c:pt>
                <c:pt idx="6">
                  <c:v>28.77</c:v>
                </c:pt>
                <c:pt idx="7">
                  <c:v>27.4</c:v>
                </c:pt>
                <c:pt idx="8">
                  <c:v>89.73</c:v>
                </c:pt>
              </c:numCache>
            </c:numRef>
          </c:val>
          <c:extLst>
            <c:ext xmlns:c16="http://schemas.microsoft.com/office/drawing/2014/chart" uri="{C3380CC4-5D6E-409C-BE32-E72D297353CC}">
              <c16:uniqueId val="{00000012-CDF9-884B-9E7D-B1488C7A24D1}"/>
            </c:ext>
          </c:extLst>
        </c:ser>
        <c:dLbls>
          <c:showLegendKey val="0"/>
          <c:showVal val="0"/>
          <c:showCatName val="0"/>
          <c:showSerName val="0"/>
          <c:showPercent val="0"/>
          <c:showBubbleSize val="0"/>
          <c:showLeaderLines val="1"/>
        </c:dLbls>
      </c:pie3DChart>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9441795127728455E-5"/>
          <c:y val="0.24478285529242588"/>
          <c:w val="0.7959347159069905"/>
          <c:h val="0.66246556855705063"/>
        </c:manualLayout>
      </c:layout>
      <c:pie3D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scene3d>
              <a:sp3d/>
            </c:spPr>
            <c:extLst>
              <c:ext xmlns:c16="http://schemas.microsoft.com/office/drawing/2014/chart" uri="{C3380CC4-5D6E-409C-BE32-E72D297353CC}">
                <c16:uniqueId val="{00000001-5EDB-4D46-941E-2F9EE54D21B1}"/>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scene3d>
              <a:sp3d/>
            </c:spPr>
            <c:extLst>
              <c:ext xmlns:c16="http://schemas.microsoft.com/office/drawing/2014/chart" uri="{C3380CC4-5D6E-409C-BE32-E72D297353CC}">
                <c16:uniqueId val="{00000003-5EDB-4D46-941E-2F9EE54D21B1}"/>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scene3d>
              <a:sp3d/>
            </c:spPr>
            <c:extLst>
              <c:ext xmlns:c16="http://schemas.microsoft.com/office/drawing/2014/chart" uri="{C3380CC4-5D6E-409C-BE32-E72D297353CC}">
                <c16:uniqueId val="{00000005-5EDB-4D46-941E-2F9EE54D21B1}"/>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scene3d>
              <a:sp3d/>
            </c:spPr>
            <c:extLst>
              <c:ext xmlns:c16="http://schemas.microsoft.com/office/drawing/2014/chart" uri="{C3380CC4-5D6E-409C-BE32-E72D297353CC}">
                <c16:uniqueId val="{00000007-5EDB-4D46-941E-2F9EE54D21B1}"/>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scene3d>
              <a:sp3d/>
            </c:spPr>
            <c:extLst>
              <c:ext xmlns:c16="http://schemas.microsoft.com/office/drawing/2014/chart" uri="{C3380CC4-5D6E-409C-BE32-E72D297353CC}">
                <c16:uniqueId val="{00000009-5EDB-4D46-941E-2F9EE54D21B1}"/>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scene3d>
              <a:sp3d/>
            </c:spPr>
            <c:extLst>
              <c:ext xmlns:c16="http://schemas.microsoft.com/office/drawing/2014/chart" uri="{C3380CC4-5D6E-409C-BE32-E72D297353CC}">
                <c16:uniqueId val="{0000000B-5EDB-4D46-941E-2F9EE54D21B1}"/>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scene3d>
              <a:sp3d/>
            </c:spPr>
            <c:extLst>
              <c:ext xmlns:c16="http://schemas.microsoft.com/office/drawing/2014/chart" uri="{C3380CC4-5D6E-409C-BE32-E72D297353CC}">
                <c16:uniqueId val="{0000000D-5EDB-4D46-941E-2F9EE54D21B1}"/>
              </c:ext>
            </c:extLst>
          </c:dPt>
          <c:cat>
            <c:strRef>
              <c:f>Sheet1!$J$11:$J$17</c:f>
              <c:strCache>
                <c:ptCount val="7"/>
                <c:pt idx="0">
                  <c:v>African American/Black: 6.50%</c:v>
                </c:pt>
                <c:pt idx="1">
                  <c:v>African National/African Caribbean: 1.81%</c:v>
                </c:pt>
                <c:pt idx="2">
                  <c:v>American Indian/Alaska Native: 0.30%</c:v>
                </c:pt>
                <c:pt idx="3">
                  <c:v>Arab/Middle Eastern: 0.27%</c:v>
                </c:pt>
                <c:pt idx="4">
                  <c:v>Asian/Pacific Islander: 1.21%</c:v>
                </c:pt>
                <c:pt idx="5">
                  <c:v>Latino/Hispanic: 2.62%</c:v>
                </c:pt>
                <c:pt idx="6">
                  <c:v>Multiracial: 1.39%</c:v>
                </c:pt>
              </c:strCache>
            </c:strRef>
          </c:cat>
          <c:val>
            <c:numRef>
              <c:f>Sheet1!$K$11:$K$17</c:f>
              <c:numCache>
                <c:formatCode>0.00</c:formatCode>
                <c:ptCount val="7"/>
                <c:pt idx="0">
                  <c:v>6.5</c:v>
                </c:pt>
                <c:pt idx="1">
                  <c:v>1.81</c:v>
                </c:pt>
                <c:pt idx="2">
                  <c:v>0.3</c:v>
                </c:pt>
                <c:pt idx="3">
                  <c:v>0.27</c:v>
                </c:pt>
                <c:pt idx="4">
                  <c:v>1.21</c:v>
                </c:pt>
                <c:pt idx="5">
                  <c:v>2.62</c:v>
                </c:pt>
                <c:pt idx="6">
                  <c:v>1.39</c:v>
                </c:pt>
              </c:numCache>
            </c:numRef>
          </c:val>
          <c:extLst>
            <c:ext xmlns:c16="http://schemas.microsoft.com/office/drawing/2014/chart" uri="{C3380CC4-5D6E-409C-BE32-E72D297353CC}">
              <c16:uniqueId val="{0000000E-5EDB-4D46-941E-2F9EE54D21B1}"/>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68917269752819943"/>
          <c:y val="0.25781044268489028"/>
          <c:w val="0.30767530903049051"/>
          <c:h val="0.72789013364796951"/>
        </c:manualLayout>
      </c:layout>
      <c:overlay val="0"/>
      <c:spPr>
        <a:noFill/>
        <a:ln>
          <a:solidFill>
            <a:schemeClr val="accent1"/>
          </a:solid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761301857648997E-2"/>
          <c:y val="0.16395465994270875"/>
          <c:w val="0.86928937007874019"/>
          <c:h val="0.6566194288025351"/>
        </c:manualLayout>
      </c:layout>
      <c:barChart>
        <c:barDir val="col"/>
        <c:grouping val="stacked"/>
        <c:varyColors val="1"/>
        <c:ser>
          <c:idx val="0"/>
          <c:order val="0"/>
          <c:invertIfNegative val="0"/>
          <c:dLbls>
            <c:dLbl>
              <c:idx val="0"/>
              <c:layout>
                <c:manualLayout>
                  <c:x val="-2.1919757534449762E-3"/>
                  <c:y val="-0.35552985564304462"/>
                </c:manualLayout>
              </c:layout>
              <c:tx>
                <c:rich>
                  <a:bodyPr/>
                  <a:lstStyle/>
                  <a:p>
                    <a:r>
                      <a:rPr lang="en-US" dirty="0"/>
                      <a:t>6,502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A19-7C4E-9435-2F8D0B41C08E}"/>
                </c:ext>
              </c:extLst>
            </c:dLbl>
            <c:dLbl>
              <c:idx val="1"/>
              <c:layout>
                <c:manualLayout>
                  <c:x val="1.5510167453572117E-2"/>
                  <c:y val="-0.28626148293963249"/>
                </c:manualLayout>
              </c:layout>
              <c:tx>
                <c:rich>
                  <a:bodyPr/>
                  <a:lstStyle/>
                  <a:p>
                    <a:r>
                      <a:rPr lang="en-US" dirty="0"/>
                      <a:t>4,798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A19-7C4E-9435-2F8D0B41C08E}"/>
                </c:ext>
              </c:extLst>
            </c:dLbl>
            <c:spPr>
              <a:noFill/>
              <a:ln>
                <a:noFill/>
              </a:ln>
              <a:effectLst/>
            </c:spPr>
            <c:txPr>
              <a:bodyPr wrap="square" lIns="38100" tIns="19050" rIns="38100" bIns="19050" anchor="ctr">
                <a:spAutoFit/>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 11 Alternate'!$A$5:$A$6</c:f>
              <c:strCache>
                <c:ptCount val="2"/>
                <c:pt idx="0">
                  <c:v>On-Site</c:v>
                </c:pt>
                <c:pt idx="1">
                  <c:v>Online</c:v>
                </c:pt>
              </c:strCache>
            </c:strRef>
          </c:cat>
          <c:val>
            <c:numRef>
              <c:f>'Slide 11 Alternate'!$B$5:$B$6</c:f>
              <c:numCache>
                <c:formatCode>General</c:formatCode>
                <c:ptCount val="2"/>
                <c:pt idx="0">
                  <c:v>6502</c:v>
                </c:pt>
                <c:pt idx="1">
                  <c:v>4798</c:v>
                </c:pt>
              </c:numCache>
            </c:numRef>
          </c:val>
          <c:extLst>
            <c:ext xmlns:c16="http://schemas.microsoft.com/office/drawing/2014/chart" uri="{C3380CC4-5D6E-409C-BE32-E72D297353CC}">
              <c16:uniqueId val="{00000002-EA19-7C4E-9435-2F8D0B41C08E}"/>
            </c:ext>
          </c:extLst>
        </c:ser>
        <c:dLbls>
          <c:showLegendKey val="0"/>
          <c:showVal val="1"/>
          <c:showCatName val="0"/>
          <c:showSerName val="0"/>
          <c:showPercent val="0"/>
          <c:showBubbleSize val="0"/>
        </c:dLbls>
        <c:gapWidth val="47"/>
        <c:overlap val="100"/>
        <c:axId val="157442432"/>
        <c:axId val="157445120"/>
      </c:barChart>
      <c:catAx>
        <c:axId val="157442432"/>
        <c:scaling>
          <c:orientation val="minMax"/>
        </c:scaling>
        <c:delete val="0"/>
        <c:axPos val="b"/>
        <c:numFmt formatCode="General" sourceLinked="0"/>
        <c:majorTickMark val="out"/>
        <c:minorTickMark val="none"/>
        <c:tickLblPos val="nextTo"/>
        <c:txPr>
          <a:bodyPr/>
          <a:lstStyle/>
          <a:p>
            <a:pPr>
              <a:defRPr sz="2000"/>
            </a:pPr>
            <a:endParaRPr lang="en-US"/>
          </a:p>
        </c:txPr>
        <c:crossAx val="157445120"/>
        <c:crosses val="autoZero"/>
        <c:auto val="1"/>
        <c:lblAlgn val="ctr"/>
        <c:lblOffset val="100"/>
        <c:noMultiLvlLbl val="0"/>
      </c:catAx>
      <c:valAx>
        <c:axId val="157445120"/>
        <c:scaling>
          <c:orientation val="minMax"/>
        </c:scaling>
        <c:delete val="0"/>
        <c:axPos val="l"/>
        <c:majorGridlines/>
        <c:numFmt formatCode="General" sourceLinked="1"/>
        <c:majorTickMark val="out"/>
        <c:minorTickMark val="none"/>
        <c:tickLblPos val="nextTo"/>
        <c:txPr>
          <a:bodyPr/>
          <a:lstStyle/>
          <a:p>
            <a:pPr>
              <a:defRPr sz="1600"/>
            </a:pPr>
            <a:endParaRPr lang="en-US"/>
          </a:p>
        </c:txPr>
        <c:crossAx val="157442432"/>
        <c:crosses val="autoZero"/>
        <c:crossBetween val="between"/>
      </c:valAx>
    </c:plotArea>
    <c:plotVisOnly val="1"/>
    <c:dispBlanksAs val="gap"/>
    <c:showDLblsOverMax val="0"/>
  </c:chart>
  <c:spPr>
    <a:ln>
      <a:solidFill>
        <a:schemeClr val="accent2"/>
      </a:solidFill>
    </a:ln>
  </c:sp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72462817147857"/>
          <c:y val="0.21972180353890697"/>
          <c:w val="0.83571981627296588"/>
          <c:h val="0.57484929560872655"/>
        </c:manualLayout>
      </c:layout>
      <c:barChart>
        <c:barDir val="col"/>
        <c:grouping val="clustered"/>
        <c:varyColors val="1"/>
        <c:ser>
          <c:idx val="0"/>
          <c:order val="0"/>
          <c:invertIfNegative val="0"/>
          <c:dLbls>
            <c:spPr>
              <a:noFill/>
              <a:ln>
                <a:noFill/>
              </a:ln>
              <a:effectLst/>
            </c:spPr>
            <c:txPr>
              <a:bodyPr wrap="square" lIns="38100" tIns="19050" rIns="38100" bIns="19050" anchor="ctr">
                <a:spAutoFit/>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 11 Alternate'!$A$3:$A$4</c:f>
              <c:strCache>
                <c:ptCount val="2"/>
                <c:pt idx="0">
                  <c:v>Baptized Membership</c:v>
                </c:pt>
                <c:pt idx="1">
                  <c:v>Worship Attendance</c:v>
                </c:pt>
              </c:strCache>
            </c:strRef>
          </c:cat>
          <c:val>
            <c:numRef>
              <c:f>'Slide 11 Alternate'!$B$3:$B$4</c:f>
              <c:numCache>
                <c:formatCode>_(* #,##0_);_(* \(#,##0\);_(* "-"??_);_(@_)</c:formatCode>
                <c:ptCount val="2"/>
                <c:pt idx="0">
                  <c:v>54060</c:v>
                </c:pt>
                <c:pt idx="1">
                  <c:v>11300</c:v>
                </c:pt>
              </c:numCache>
            </c:numRef>
          </c:val>
          <c:extLst>
            <c:ext xmlns:c16="http://schemas.microsoft.com/office/drawing/2014/chart" uri="{C3380CC4-5D6E-409C-BE32-E72D297353CC}">
              <c16:uniqueId val="{00000000-6F3C-0143-A3DA-F18D75C12BFE}"/>
            </c:ext>
          </c:extLst>
        </c:ser>
        <c:dLbls>
          <c:showLegendKey val="0"/>
          <c:showVal val="0"/>
          <c:showCatName val="0"/>
          <c:showSerName val="0"/>
          <c:showPercent val="0"/>
          <c:showBubbleSize val="0"/>
        </c:dLbls>
        <c:gapWidth val="50"/>
        <c:axId val="157121536"/>
        <c:axId val="157127424"/>
      </c:barChart>
      <c:catAx>
        <c:axId val="157121536"/>
        <c:scaling>
          <c:orientation val="minMax"/>
        </c:scaling>
        <c:delete val="0"/>
        <c:axPos val="b"/>
        <c:numFmt formatCode="General" sourceLinked="0"/>
        <c:majorTickMark val="out"/>
        <c:minorTickMark val="none"/>
        <c:tickLblPos val="nextTo"/>
        <c:txPr>
          <a:bodyPr/>
          <a:lstStyle/>
          <a:p>
            <a:pPr>
              <a:defRPr sz="1200"/>
            </a:pPr>
            <a:endParaRPr lang="en-US"/>
          </a:p>
        </c:txPr>
        <c:crossAx val="157127424"/>
        <c:crosses val="autoZero"/>
        <c:auto val="1"/>
        <c:lblAlgn val="ctr"/>
        <c:lblOffset val="100"/>
        <c:noMultiLvlLbl val="0"/>
      </c:catAx>
      <c:valAx>
        <c:axId val="157127424"/>
        <c:scaling>
          <c:orientation val="minMax"/>
          <c:max val="60000"/>
          <c:min val="0"/>
        </c:scaling>
        <c:delete val="0"/>
        <c:axPos val="l"/>
        <c:majorGridlines/>
        <c:numFmt formatCode="_(* #,##0_);_(* \(#,##0\);_(* &quot;-&quot;??_);_(@_)" sourceLinked="1"/>
        <c:majorTickMark val="out"/>
        <c:minorTickMark val="none"/>
        <c:tickLblPos val="nextTo"/>
        <c:txPr>
          <a:bodyPr/>
          <a:lstStyle/>
          <a:p>
            <a:pPr>
              <a:defRPr sz="1400"/>
            </a:pPr>
            <a:endParaRPr lang="en-US"/>
          </a:p>
        </c:txPr>
        <c:crossAx val="157121536"/>
        <c:crosses val="autoZero"/>
        <c:crossBetween val="between"/>
        <c:majorUnit val="10000"/>
      </c:valAx>
    </c:plotArea>
    <c:plotVisOnly val="1"/>
    <c:dispBlanksAs val="gap"/>
    <c:showDLblsOverMax val="0"/>
  </c:chart>
  <c:spPr>
    <a:ln>
      <a:solidFill>
        <a:schemeClr val="accent3"/>
      </a:solidFill>
    </a:ln>
  </c:sp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403-C940-BB7F-A16588DFA6FF}"/>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403-C940-BB7F-A16588DFA6FF}"/>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F403-C940-BB7F-A16588DFA6FF}"/>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F403-C940-BB7F-A16588DFA6FF}"/>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F403-C940-BB7F-A16588DFA6FF}"/>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F403-C940-BB7F-A16588DFA6FF}"/>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Sheet3!$H$27:$H$32</c:f>
              <c:strCache>
                <c:ptCount val="6"/>
                <c:pt idx="0">
                  <c:v>Current Operating Expenses</c:v>
                </c:pt>
                <c:pt idx="1">
                  <c:v>Capital Improvements</c:v>
                </c:pt>
                <c:pt idx="2">
                  <c:v>Payments on Debts</c:v>
                </c:pt>
                <c:pt idx="3">
                  <c:v>Mission Support</c:v>
                </c:pt>
                <c:pt idx="4">
                  <c:v>Other Synod Benevolence</c:v>
                </c:pt>
                <c:pt idx="5">
                  <c:v>Other Expenses &amp; Realized Losses</c:v>
                </c:pt>
              </c:strCache>
            </c:strRef>
          </c:cat>
          <c:val>
            <c:numRef>
              <c:f>Sheet3!$I$27:$I$32</c:f>
              <c:numCache>
                <c:formatCode>0.00</c:formatCode>
                <c:ptCount val="6"/>
                <c:pt idx="0">
                  <c:v>77.05</c:v>
                </c:pt>
                <c:pt idx="1">
                  <c:v>7.85</c:v>
                </c:pt>
                <c:pt idx="2">
                  <c:v>3.58</c:v>
                </c:pt>
                <c:pt idx="3">
                  <c:v>3.31</c:v>
                </c:pt>
                <c:pt idx="4">
                  <c:v>3.1</c:v>
                </c:pt>
                <c:pt idx="5">
                  <c:v>5.09</c:v>
                </c:pt>
              </c:numCache>
            </c:numRef>
          </c:val>
          <c:extLst>
            <c:ext xmlns:c16="http://schemas.microsoft.com/office/drawing/2014/chart" uri="{C3380CC4-5D6E-409C-BE32-E72D297353CC}">
              <c16:uniqueId val="{0000000C-F403-C940-BB7F-A16588DFA6FF}"/>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Average Annual Giving per Worshipping Member</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Sheet1!$A$2:$A$4</c:f>
              <c:numCache>
                <c:formatCode>General</c:formatCode>
                <c:ptCount val="3"/>
                <c:pt idx="0">
                  <c:v>2010</c:v>
                </c:pt>
                <c:pt idx="1">
                  <c:v>2016</c:v>
                </c:pt>
                <c:pt idx="2">
                  <c:v>2023</c:v>
                </c:pt>
              </c:numCache>
            </c:numRef>
          </c:cat>
          <c:val>
            <c:numRef>
              <c:f>Sheet1!$B$2:$B$4</c:f>
              <c:numCache>
                <c:formatCode>_("$"* #,##0_);_("$"* \(#,##0\);_("$"* "-"??_);_(@_)</c:formatCode>
                <c:ptCount val="3"/>
                <c:pt idx="0">
                  <c:v>1881</c:v>
                </c:pt>
                <c:pt idx="1">
                  <c:v>2382</c:v>
                </c:pt>
                <c:pt idx="2">
                  <c:v>2406</c:v>
                </c:pt>
              </c:numCache>
            </c:numRef>
          </c:val>
          <c:extLst>
            <c:ext xmlns:c16="http://schemas.microsoft.com/office/drawing/2014/chart" uri="{C3380CC4-5D6E-409C-BE32-E72D297353CC}">
              <c16:uniqueId val="{00000000-5A43-8740-B7C1-E64C49F799CB}"/>
            </c:ext>
          </c:extLst>
        </c:ser>
        <c:dLbls>
          <c:dLblPos val="inEnd"/>
          <c:showLegendKey val="0"/>
          <c:showVal val="1"/>
          <c:showCatName val="0"/>
          <c:showSerName val="0"/>
          <c:showPercent val="0"/>
          <c:showBubbleSize val="0"/>
        </c:dLbls>
        <c:gapWidth val="41"/>
        <c:axId val="1276551824"/>
        <c:axId val="1276346176"/>
      </c:barChart>
      <c:catAx>
        <c:axId val="12765518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dk1">
                    <a:lumMod val="65000"/>
                    <a:lumOff val="35000"/>
                  </a:schemeClr>
                </a:solidFill>
                <a:effectLst/>
                <a:latin typeface="+mn-lt"/>
                <a:ea typeface="+mn-ea"/>
                <a:cs typeface="+mn-cs"/>
              </a:defRPr>
            </a:pPr>
            <a:endParaRPr lang="en-US"/>
          </a:p>
        </c:txPr>
        <c:crossAx val="1276346176"/>
        <c:crosses val="autoZero"/>
        <c:auto val="1"/>
        <c:lblAlgn val="ctr"/>
        <c:lblOffset val="100"/>
        <c:noMultiLvlLbl val="0"/>
      </c:catAx>
      <c:valAx>
        <c:axId val="1276346176"/>
        <c:scaling>
          <c:orientation val="minMax"/>
        </c:scaling>
        <c:delete val="1"/>
        <c:axPos val="l"/>
        <c:numFmt formatCode="_(&quot;$&quot;* #,##0_);_(&quot;$&quot;* \(#,##0\);_(&quot;$&quot;* &quot;-&quot;??_);_(@_)" sourceLinked="1"/>
        <c:majorTickMark val="none"/>
        <c:minorTickMark val="none"/>
        <c:tickLblPos val="nextTo"/>
        <c:crossAx val="1276551824"/>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9458141836081909E-3"/>
          <c:w val="0.96770642201834867"/>
          <c:h val="0.72157718427482642"/>
        </c:manualLayout>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layout>
                <c:manualLayout>
                  <c:x val="0"/>
                  <c:y val="5.004763958177075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F4-7C4E-8008-6DED039AFBC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Sheet1!$A$2:$A$9</c:f>
              <c:strCache>
                <c:ptCount val="8"/>
                <c:pt idx="0">
                  <c:v>Central</c:v>
                </c:pt>
                <c:pt idx="1">
                  <c:v>Chester</c:v>
                </c:pt>
                <c:pt idx="2">
                  <c:v>Delaware</c:v>
                </c:pt>
                <c:pt idx="3">
                  <c:v>Lower Bucks</c:v>
                </c:pt>
                <c:pt idx="4">
                  <c:v>Lower Montgomery</c:v>
                </c:pt>
                <c:pt idx="5">
                  <c:v>Northeast/Northwest</c:v>
                </c:pt>
                <c:pt idx="6">
                  <c:v>Upper Bucks</c:v>
                </c:pt>
                <c:pt idx="7">
                  <c:v>Upper Montgomery</c:v>
                </c:pt>
              </c:strCache>
            </c:strRef>
          </c:cat>
          <c:val>
            <c:numRef>
              <c:f>Sheet1!$B$2:$B$9</c:f>
              <c:numCache>
                <c:formatCode>_("$"* #,##0_);_("$"* \(#,##0\);_("$"* "-"??_);_(@_)</c:formatCode>
                <c:ptCount val="8"/>
                <c:pt idx="0">
                  <c:v>17400</c:v>
                </c:pt>
                <c:pt idx="1">
                  <c:v>275942</c:v>
                </c:pt>
                <c:pt idx="2">
                  <c:v>231181</c:v>
                </c:pt>
                <c:pt idx="3">
                  <c:v>193535</c:v>
                </c:pt>
                <c:pt idx="4">
                  <c:v>364138</c:v>
                </c:pt>
                <c:pt idx="5">
                  <c:v>70600</c:v>
                </c:pt>
                <c:pt idx="6">
                  <c:v>201403</c:v>
                </c:pt>
                <c:pt idx="7">
                  <c:v>219313</c:v>
                </c:pt>
              </c:numCache>
            </c:numRef>
          </c:val>
          <c:extLst>
            <c:ext xmlns:c16="http://schemas.microsoft.com/office/drawing/2014/chart" uri="{C3380CC4-5D6E-409C-BE32-E72D297353CC}">
              <c16:uniqueId val="{00000001-82F4-7C4E-8008-6DED039AFBCC}"/>
            </c:ext>
          </c:extLst>
        </c:ser>
        <c:dLbls>
          <c:dLblPos val="inEnd"/>
          <c:showLegendKey val="0"/>
          <c:showVal val="1"/>
          <c:showCatName val="0"/>
          <c:showSerName val="0"/>
          <c:showPercent val="0"/>
          <c:showBubbleSize val="0"/>
        </c:dLbls>
        <c:gapWidth val="41"/>
        <c:axId val="1249231808"/>
        <c:axId val="1249743808"/>
      </c:barChart>
      <c:catAx>
        <c:axId val="12492318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249743808"/>
        <c:crosses val="autoZero"/>
        <c:auto val="1"/>
        <c:lblAlgn val="ctr"/>
        <c:lblOffset val="100"/>
        <c:noMultiLvlLbl val="0"/>
      </c:catAx>
      <c:valAx>
        <c:axId val="1249743808"/>
        <c:scaling>
          <c:orientation val="minMax"/>
        </c:scaling>
        <c:delete val="1"/>
        <c:axPos val="l"/>
        <c:numFmt formatCode="_(&quot;$&quot;* #,##0_);_(&quot;$&quot;* \(#,##0\);_(&quot;$&quot;* &quot;-&quot;??_);_(@_)" sourceLinked="1"/>
        <c:majorTickMark val="none"/>
        <c:minorTickMark val="none"/>
        <c:tickLblPos val="nextTo"/>
        <c:crossAx val="1249231808"/>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accent2"/>
      </a:solid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spPr>
              <a:noFill/>
              <a:ln>
                <a:noFill/>
              </a:ln>
              <a:effectLst/>
            </c:spPr>
            <c:txPr>
              <a:bodyPr/>
              <a:lstStyle/>
              <a:p>
                <a:pPr>
                  <a:defRPr sz="2800" baseline="0">
                    <a:solidFill>
                      <a:schemeClr val="bg1"/>
                    </a:solidFill>
                  </a:defRPr>
                </a:pPr>
                <a:endParaRPr lang="en-US"/>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'Minister of Word and Service'!$C$31:$C$33</c:f>
              <c:strCache>
                <c:ptCount val="3"/>
                <c:pt idx="0">
                  <c:v>Active</c:v>
                </c:pt>
                <c:pt idx="1">
                  <c:v>On Leave from Call</c:v>
                </c:pt>
                <c:pt idx="2">
                  <c:v>Retired</c:v>
                </c:pt>
              </c:strCache>
            </c:strRef>
          </c:cat>
          <c:val>
            <c:numRef>
              <c:f>'Minister of Word and Service'!$D$31:$D$33</c:f>
              <c:numCache>
                <c:formatCode>General</c:formatCode>
                <c:ptCount val="3"/>
                <c:pt idx="0">
                  <c:v>5</c:v>
                </c:pt>
                <c:pt idx="1">
                  <c:v>1</c:v>
                </c:pt>
                <c:pt idx="2">
                  <c:v>18</c:v>
                </c:pt>
              </c:numCache>
            </c:numRef>
          </c:val>
          <c:extLst>
            <c:ext xmlns:c16="http://schemas.microsoft.com/office/drawing/2014/chart" uri="{C3380CC4-5D6E-409C-BE32-E72D297353CC}">
              <c16:uniqueId val="{00000000-8686-7D47-B428-55AE78CC6006}"/>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0724335514398731"/>
          <c:y val="0.26820416463897184"/>
          <c:w val="0.3927566448560128"/>
          <c:h val="0.46359167072205631"/>
        </c:manualLayout>
      </c:layout>
      <c:overlay val="0"/>
      <c:txPr>
        <a:bodyPr/>
        <a:lstStyle/>
        <a:p>
          <a:pPr>
            <a:defRPr sz="2400"/>
          </a:pPr>
          <a:endParaRPr lang="en-US"/>
        </a:p>
      </c:txPr>
    </c:legend>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spPr>
            <a:solidFill>
              <a:schemeClr val="accent2"/>
            </a:solidFill>
            <a:ln>
              <a:noFill/>
            </a:ln>
            <a:effectLst/>
          </c:spPr>
          <c:invertIfNegative val="0"/>
          <c:cat>
            <c:strRef>
              <c:f>'Minister of Word and Service'!$D$2:$D$6</c:f>
              <c:strCache>
                <c:ptCount val="5"/>
                <c:pt idx="0">
                  <c:v>Active</c:v>
                </c:pt>
                <c:pt idx="1">
                  <c:v>Active</c:v>
                </c:pt>
                <c:pt idx="2">
                  <c:v>Active</c:v>
                </c:pt>
                <c:pt idx="3">
                  <c:v>Active</c:v>
                </c:pt>
                <c:pt idx="4">
                  <c:v>Active</c:v>
                </c:pt>
              </c:strCache>
            </c:strRef>
          </c:cat>
          <c:val>
            <c:numRef>
              <c:f>'Minister of Word and Service'!$G$2:$G$6</c:f>
              <c:numCache>
                <c:formatCode>0.0</c:formatCode>
                <c:ptCount val="5"/>
                <c:pt idx="0">
                  <c:v>10.230555555555556</c:v>
                </c:pt>
                <c:pt idx="1">
                  <c:v>39.75</c:v>
                </c:pt>
                <c:pt idx="2">
                  <c:v>40.513888888888886</c:v>
                </c:pt>
                <c:pt idx="3">
                  <c:v>44.522222222222226</c:v>
                </c:pt>
                <c:pt idx="4">
                  <c:v>52.905555555555559</c:v>
                </c:pt>
              </c:numCache>
            </c:numRef>
          </c:val>
          <c:extLst>
            <c:ext xmlns:c16="http://schemas.microsoft.com/office/drawing/2014/chart" uri="{C3380CC4-5D6E-409C-BE32-E72D297353CC}">
              <c16:uniqueId val="{00000000-557B-844E-9139-34B1860EEB64}"/>
            </c:ext>
          </c:extLst>
        </c:ser>
        <c:dLbls>
          <c:showLegendKey val="0"/>
          <c:showVal val="0"/>
          <c:showCatName val="0"/>
          <c:showSerName val="0"/>
          <c:showPercent val="0"/>
          <c:showBubbleSize val="0"/>
        </c:dLbls>
        <c:gapWidth val="150"/>
        <c:axId val="252172160"/>
        <c:axId val="252173696"/>
      </c:barChart>
      <c:catAx>
        <c:axId val="252172160"/>
        <c:scaling>
          <c:orientation val="minMax"/>
        </c:scaling>
        <c:delete val="1"/>
        <c:axPos val="b"/>
        <c:numFmt formatCode="General" sourceLinked="0"/>
        <c:majorTickMark val="none"/>
        <c:minorTickMark val="none"/>
        <c:tickLblPos val="nextTo"/>
        <c:crossAx val="252173696"/>
        <c:crosses val="autoZero"/>
        <c:auto val="1"/>
        <c:lblAlgn val="ctr"/>
        <c:lblOffset val="100"/>
        <c:noMultiLvlLbl val="0"/>
      </c:catAx>
      <c:valAx>
        <c:axId val="252173696"/>
        <c:scaling>
          <c:orientation val="minMax"/>
        </c:scaling>
        <c:delete val="0"/>
        <c:axPos val="l"/>
        <c:majorGridlines>
          <c:spPr>
            <a:ln w="9525" cap="flat" cmpd="sng" algn="ctr">
              <a:solidFill>
                <a:schemeClr val="tx1">
                  <a:tint val="75000"/>
                </a:schemeClr>
              </a:solidFill>
              <a:prstDash val="solid"/>
              <a:round/>
            </a:ln>
            <a:effectLst/>
          </c:spPr>
        </c:majorGridlines>
        <c:numFmt formatCode="0.0" sourceLinked="1"/>
        <c:majorTickMark val="none"/>
        <c:minorTickMark val="none"/>
        <c:tickLblPos val="nextTo"/>
        <c:spPr>
          <a:noFill/>
          <a:ln w="9525"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52172160"/>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dLbl>
              <c:idx val="0"/>
              <c:spPr>
                <a:noFill/>
                <a:ln>
                  <a:noFill/>
                </a:ln>
                <a:effectLst/>
              </c:spPr>
              <c:txPr>
                <a:bodyPr/>
                <a:lstStyle/>
                <a:p>
                  <a:pPr>
                    <a:defRPr sz="2800" baseline="0">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4-258C-344B-B266-17317916F9B4}"/>
                </c:ext>
              </c:extLst>
            </c:dLbl>
            <c:dLbl>
              <c:idx val="3"/>
              <c:spPr>
                <a:noFill/>
                <a:ln>
                  <a:noFill/>
                </a:ln>
                <a:effectLst/>
              </c:spPr>
              <c:txPr>
                <a:bodyPr/>
                <a:lstStyle/>
                <a:p>
                  <a:pPr>
                    <a:defRPr sz="2800" baseline="0">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258C-344B-B266-17317916F9B4}"/>
                </c:ext>
              </c:extLst>
            </c:dLbl>
            <c:dLbl>
              <c:idx val="4"/>
              <c:spPr>
                <a:noFill/>
                <a:ln>
                  <a:noFill/>
                </a:ln>
                <a:effectLst/>
              </c:spPr>
              <c:txPr>
                <a:bodyPr/>
                <a:lstStyle/>
                <a:p>
                  <a:pPr>
                    <a:defRPr sz="2800" baseline="0">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2-258C-344B-B266-17317916F9B4}"/>
                </c:ext>
              </c:extLst>
            </c:dLbl>
            <c:spPr>
              <a:noFill/>
              <a:ln>
                <a:noFill/>
              </a:ln>
              <a:effectLst/>
            </c:spPr>
            <c:txPr>
              <a:bodyPr/>
              <a:lstStyle/>
              <a:p>
                <a:pPr>
                  <a:defRPr sz="2800" baseline="0">
                    <a:solidFill>
                      <a:schemeClr val="tx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'Minister of Word and Sacrament'!$C$266:$C$270</c:f>
              <c:strCache>
                <c:ptCount val="5"/>
                <c:pt idx="0">
                  <c:v>Active</c:v>
                </c:pt>
                <c:pt idx="1">
                  <c:v>Interim Pastor</c:v>
                </c:pt>
                <c:pt idx="2">
                  <c:v>On Leave from Call/On Medical Disability</c:v>
                </c:pt>
                <c:pt idx="3">
                  <c:v>Retired</c:v>
                </c:pt>
                <c:pt idx="4">
                  <c:v>Specialized Ministry/Other</c:v>
                </c:pt>
              </c:strCache>
            </c:strRef>
          </c:cat>
          <c:val>
            <c:numRef>
              <c:f>'Minister of Word and Sacrament'!$D$266:$D$270</c:f>
              <c:numCache>
                <c:formatCode>General</c:formatCode>
                <c:ptCount val="5"/>
                <c:pt idx="0">
                  <c:v>101</c:v>
                </c:pt>
                <c:pt idx="1">
                  <c:v>7</c:v>
                </c:pt>
                <c:pt idx="2">
                  <c:v>7</c:v>
                </c:pt>
                <c:pt idx="3">
                  <c:v>133</c:v>
                </c:pt>
                <c:pt idx="4">
                  <c:v>14</c:v>
                </c:pt>
              </c:numCache>
            </c:numRef>
          </c:val>
          <c:extLst>
            <c:ext xmlns:c16="http://schemas.microsoft.com/office/drawing/2014/chart" uri="{C3380CC4-5D6E-409C-BE32-E72D297353CC}">
              <c16:uniqueId val="{00000000-258C-344B-B266-17317916F9B4}"/>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0420453088957238"/>
          <c:y val="0.1989185351127391"/>
          <c:w val="0.37437729293425648"/>
          <c:h val="0.76513008468610977"/>
        </c:manualLayout>
      </c:layout>
      <c:overlay val="0"/>
      <c:txPr>
        <a:bodyPr/>
        <a:lstStyle/>
        <a:p>
          <a:pPr rtl="0">
            <a:defRPr sz="24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Sheet1!$H$2</c:f>
              <c:strCache>
                <c:ptCount val="1"/>
                <c:pt idx="0">
                  <c:v>Baptized Members</c:v>
                </c:pt>
              </c:strCache>
            </c:strRef>
          </c:tx>
          <c:spPr>
            <a:solidFill>
              <a:schemeClr val="accent1"/>
            </a:solidFill>
            <a:ln>
              <a:noFill/>
            </a:ln>
            <a:effectLst/>
          </c:spPr>
          <c:invertIfNegative val="0"/>
          <c:cat>
            <c:numRef>
              <c:f>Sheet1!$I$1:$L$1</c:f>
              <c:numCache>
                <c:formatCode>General</c:formatCode>
                <c:ptCount val="4"/>
                <c:pt idx="0">
                  <c:v>2000</c:v>
                </c:pt>
                <c:pt idx="1">
                  <c:v>2010</c:v>
                </c:pt>
                <c:pt idx="2">
                  <c:v>2016</c:v>
                </c:pt>
                <c:pt idx="3">
                  <c:v>2022</c:v>
                </c:pt>
              </c:numCache>
            </c:numRef>
          </c:cat>
          <c:val>
            <c:numRef>
              <c:f>Sheet1!$I$2:$L$2</c:f>
              <c:numCache>
                <c:formatCode>_(* #,##0.00_);_(* \(#,##0.00\);_(* "-"??_);_(@_)</c:formatCode>
                <c:ptCount val="4"/>
                <c:pt idx="0">
                  <c:v>101959</c:v>
                </c:pt>
                <c:pt idx="1">
                  <c:v>85105</c:v>
                </c:pt>
                <c:pt idx="2">
                  <c:v>69180</c:v>
                </c:pt>
                <c:pt idx="3">
                  <c:v>54060</c:v>
                </c:pt>
              </c:numCache>
            </c:numRef>
          </c:val>
          <c:extLst>
            <c:ext xmlns:c16="http://schemas.microsoft.com/office/drawing/2014/chart" uri="{C3380CC4-5D6E-409C-BE32-E72D297353CC}">
              <c16:uniqueId val="{00000000-FC03-A842-A7DA-DE85A9FF8E29}"/>
            </c:ext>
          </c:extLst>
        </c:ser>
        <c:dLbls>
          <c:showLegendKey val="0"/>
          <c:showVal val="0"/>
          <c:showCatName val="0"/>
          <c:showSerName val="0"/>
          <c:showPercent val="0"/>
          <c:showBubbleSize val="0"/>
        </c:dLbls>
        <c:gapWidth val="219"/>
        <c:overlap val="-27"/>
        <c:axId val="459877888"/>
        <c:axId val="459879968"/>
      </c:barChart>
      <c:lineChart>
        <c:grouping val="standard"/>
        <c:varyColors val="0"/>
        <c:ser>
          <c:idx val="1"/>
          <c:order val="1"/>
          <c:tx>
            <c:strRef>
              <c:f>Sheet1!$H$3</c:f>
              <c:strCache>
                <c:ptCount val="1"/>
                <c:pt idx="0">
                  <c:v>Percentage of Regional Population</c:v>
                </c:pt>
              </c:strCache>
            </c:strRef>
          </c:tx>
          <c:spPr>
            <a:ln w="28575" cap="rnd">
              <a:solidFill>
                <a:schemeClr val="accent2"/>
              </a:solidFill>
              <a:round/>
            </a:ln>
            <a:effectLst/>
          </c:spPr>
          <c:marker>
            <c:symbol val="none"/>
          </c:marker>
          <c:cat>
            <c:numRef>
              <c:f>Sheet1!$I$1:$L$1</c:f>
              <c:numCache>
                <c:formatCode>General</c:formatCode>
                <c:ptCount val="4"/>
                <c:pt idx="0">
                  <c:v>2000</c:v>
                </c:pt>
                <c:pt idx="1">
                  <c:v>2010</c:v>
                </c:pt>
                <c:pt idx="2">
                  <c:v>2016</c:v>
                </c:pt>
                <c:pt idx="3">
                  <c:v>2022</c:v>
                </c:pt>
              </c:numCache>
            </c:numRef>
          </c:cat>
          <c:val>
            <c:numRef>
              <c:f>Sheet1!$I$3:$L$3</c:f>
              <c:numCache>
                <c:formatCode>0.00%</c:formatCode>
                <c:ptCount val="4"/>
                <c:pt idx="0">
                  <c:v>2.6499999999999999E-2</c:v>
                </c:pt>
                <c:pt idx="1">
                  <c:v>2.12E-2</c:v>
                </c:pt>
                <c:pt idx="2">
                  <c:v>1.6899999999999998E-2</c:v>
                </c:pt>
                <c:pt idx="3">
                  <c:v>1.29E-2</c:v>
                </c:pt>
              </c:numCache>
            </c:numRef>
          </c:val>
          <c:smooth val="0"/>
          <c:extLst>
            <c:ext xmlns:c16="http://schemas.microsoft.com/office/drawing/2014/chart" uri="{C3380CC4-5D6E-409C-BE32-E72D297353CC}">
              <c16:uniqueId val="{00000001-FC03-A842-A7DA-DE85A9FF8E29}"/>
            </c:ext>
          </c:extLst>
        </c:ser>
        <c:dLbls>
          <c:showLegendKey val="0"/>
          <c:showVal val="0"/>
          <c:showCatName val="0"/>
          <c:showSerName val="0"/>
          <c:showPercent val="0"/>
          <c:showBubbleSize val="0"/>
        </c:dLbls>
        <c:marker val="1"/>
        <c:smooth val="0"/>
        <c:axId val="459900800"/>
        <c:axId val="459892800"/>
      </c:lineChart>
      <c:catAx>
        <c:axId val="459877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9879968"/>
        <c:crosses val="autoZero"/>
        <c:auto val="1"/>
        <c:lblAlgn val="ctr"/>
        <c:lblOffset val="100"/>
        <c:noMultiLvlLbl val="0"/>
      </c:catAx>
      <c:valAx>
        <c:axId val="459879968"/>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59877888"/>
        <c:crosses val="autoZero"/>
        <c:crossBetween val="between"/>
      </c:valAx>
      <c:valAx>
        <c:axId val="459892800"/>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9900800"/>
        <c:crosses val="max"/>
        <c:crossBetween val="between"/>
      </c:valAx>
      <c:catAx>
        <c:axId val="459900800"/>
        <c:scaling>
          <c:orientation val="minMax"/>
        </c:scaling>
        <c:delete val="1"/>
        <c:axPos val="b"/>
        <c:numFmt formatCode="General" sourceLinked="1"/>
        <c:majorTickMark val="none"/>
        <c:minorTickMark val="none"/>
        <c:tickLblPos val="nextTo"/>
        <c:crossAx val="4598928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3"/>
      </a:solid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invertIfNegative val="0"/>
          <c:dLbls>
            <c:dLbl>
              <c:idx val="0"/>
              <c:layout>
                <c:manualLayout>
                  <c:x val="0"/>
                  <c:y val="-1.38888888888888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B1-3B4D-B1EA-70435B8DCC08}"/>
                </c:ext>
              </c:extLst>
            </c:dLbl>
            <c:dLbl>
              <c:idx val="1"/>
              <c:layout>
                <c:manualLayout>
                  <c:x val="0"/>
                  <c:y val="1.85185185185185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CB1-3B4D-B1EA-70435B8DCC08}"/>
                </c:ext>
              </c:extLst>
            </c:dLbl>
            <c:dLbl>
              <c:idx val="3"/>
              <c:layout>
                <c:manualLayout>
                  <c:x val="0"/>
                  <c:y val="1.85185185185185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CB1-3B4D-B1EA-70435B8DCC08}"/>
                </c:ext>
              </c:extLst>
            </c:dLbl>
            <c:dLbl>
              <c:idx val="4"/>
              <c:layout>
                <c:manualLayout>
                  <c:x val="0"/>
                  <c:y val="1.85185185185185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CB1-3B4D-B1EA-70435B8DCC08}"/>
                </c:ext>
              </c:extLst>
            </c:dLbl>
            <c:dLbl>
              <c:idx val="5"/>
              <c:layout>
                <c:manualLayout>
                  <c:x val="0"/>
                  <c:y val="-1.85185185185185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CB1-3B4D-B1EA-70435B8DCC08}"/>
                </c:ext>
              </c:extLst>
            </c:dLbl>
            <c:dLbl>
              <c:idx val="6"/>
              <c:layout>
                <c:manualLayout>
                  <c:x val="0"/>
                  <c:y val="-3.240740740740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CB1-3B4D-B1EA-70435B8DCC08}"/>
                </c:ext>
              </c:extLst>
            </c:dLbl>
            <c:spPr>
              <a:noFill/>
              <a:ln>
                <a:noFill/>
              </a:ln>
              <a:effectLst/>
            </c:spPr>
            <c:txPr>
              <a:bodyPr/>
              <a:lstStyle/>
              <a:p>
                <a:pPr>
                  <a:defRPr sz="1400"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'Minister of Word and Sacrament'!$G$255:$G$261</c:f>
              <c:strCache>
                <c:ptCount val="7"/>
                <c:pt idx="0">
                  <c:v>Not Reported</c:v>
                </c:pt>
                <c:pt idx="1">
                  <c:v>0 - 10 Yrs</c:v>
                </c:pt>
                <c:pt idx="2">
                  <c:v>&gt;10 - 20 Yrs</c:v>
                </c:pt>
                <c:pt idx="3">
                  <c:v>&gt;20 - 30 Yrs</c:v>
                </c:pt>
                <c:pt idx="4">
                  <c:v>&gt;30 - 40 Yrs</c:v>
                </c:pt>
                <c:pt idx="5">
                  <c:v>&gt;40 - 50 Yrs</c:v>
                </c:pt>
                <c:pt idx="6">
                  <c:v>&gt;50 - 60 Yrs</c:v>
                </c:pt>
              </c:strCache>
            </c:strRef>
          </c:cat>
          <c:val>
            <c:numRef>
              <c:f>'Minister of Word and Sacrament'!$H$255:$H$261</c:f>
              <c:numCache>
                <c:formatCode>0%</c:formatCode>
                <c:ptCount val="7"/>
                <c:pt idx="0">
                  <c:v>2.4590163934426229E-2</c:v>
                </c:pt>
                <c:pt idx="1">
                  <c:v>0.29508196721311475</c:v>
                </c:pt>
                <c:pt idx="2">
                  <c:v>0.23770491803278687</c:v>
                </c:pt>
                <c:pt idx="3">
                  <c:v>0.15573770491803279</c:v>
                </c:pt>
                <c:pt idx="4">
                  <c:v>0.19672131147540983</c:v>
                </c:pt>
                <c:pt idx="5">
                  <c:v>7.3770491803278687E-2</c:v>
                </c:pt>
                <c:pt idx="6">
                  <c:v>1.6393442622950821E-2</c:v>
                </c:pt>
              </c:numCache>
            </c:numRef>
          </c:val>
          <c:extLst>
            <c:ext xmlns:c16="http://schemas.microsoft.com/office/drawing/2014/chart" uri="{C3380CC4-5D6E-409C-BE32-E72D297353CC}">
              <c16:uniqueId val="{00000006-FCB1-3B4D-B1EA-70435B8DCC08}"/>
            </c:ext>
          </c:extLst>
        </c:ser>
        <c:dLbls>
          <c:showLegendKey val="0"/>
          <c:showVal val="0"/>
          <c:showCatName val="0"/>
          <c:showSerName val="0"/>
          <c:showPercent val="0"/>
          <c:showBubbleSize val="0"/>
        </c:dLbls>
        <c:gapWidth val="150"/>
        <c:axId val="253086336"/>
        <c:axId val="253178240"/>
      </c:barChart>
      <c:catAx>
        <c:axId val="253086336"/>
        <c:scaling>
          <c:orientation val="minMax"/>
        </c:scaling>
        <c:delete val="0"/>
        <c:axPos val="b"/>
        <c:numFmt formatCode="General" sourceLinked="0"/>
        <c:majorTickMark val="out"/>
        <c:minorTickMark val="none"/>
        <c:tickLblPos val="nextTo"/>
        <c:txPr>
          <a:bodyPr/>
          <a:lstStyle/>
          <a:p>
            <a:pPr>
              <a:defRPr sz="1600"/>
            </a:pPr>
            <a:endParaRPr lang="en-US"/>
          </a:p>
        </c:txPr>
        <c:crossAx val="253178240"/>
        <c:crosses val="autoZero"/>
        <c:auto val="1"/>
        <c:lblAlgn val="ctr"/>
        <c:lblOffset val="100"/>
        <c:noMultiLvlLbl val="0"/>
      </c:catAx>
      <c:valAx>
        <c:axId val="253178240"/>
        <c:scaling>
          <c:orientation val="minMax"/>
        </c:scaling>
        <c:delete val="0"/>
        <c:axPos val="l"/>
        <c:majorGridlines/>
        <c:numFmt formatCode="0%" sourceLinked="1"/>
        <c:majorTickMark val="out"/>
        <c:minorTickMark val="none"/>
        <c:tickLblPos val="nextTo"/>
        <c:crossAx val="253086336"/>
        <c:crosses val="autoZero"/>
        <c:crossBetween val="between"/>
      </c:valAx>
    </c:plotArea>
    <c:plotVisOnly val="1"/>
    <c:dispBlanksAs val="gap"/>
    <c:showDLblsOverMax val="0"/>
  </c:chart>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spPr>
              <a:noFill/>
              <a:ln>
                <a:noFill/>
              </a:ln>
              <a:effectLst/>
            </c:spPr>
            <c:txPr>
              <a:bodyPr/>
              <a:lstStyle/>
              <a:p>
                <a:pPr>
                  <a:defRPr sz="3600" baseline="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'Minister of Word and Sacrament'!$F$267:$F$268</c:f>
              <c:strCache>
                <c:ptCount val="2"/>
                <c:pt idx="0">
                  <c:v>Male</c:v>
                </c:pt>
                <c:pt idx="1">
                  <c:v>Female</c:v>
                </c:pt>
              </c:strCache>
            </c:strRef>
          </c:cat>
          <c:val>
            <c:numRef>
              <c:f>'Minister of Word and Sacrament'!$G$267:$G$268</c:f>
              <c:numCache>
                <c:formatCode>General</c:formatCode>
                <c:ptCount val="2"/>
                <c:pt idx="0">
                  <c:v>69</c:v>
                </c:pt>
                <c:pt idx="1">
                  <c:v>53</c:v>
                </c:pt>
              </c:numCache>
            </c:numRef>
          </c:val>
          <c:extLst>
            <c:ext xmlns:c16="http://schemas.microsoft.com/office/drawing/2014/chart" uri="{C3380CC4-5D6E-409C-BE32-E72D297353CC}">
              <c16:uniqueId val="{00000000-FCF1-B448-B237-2F7C471FFE3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sz="2400"/>
          </a:pPr>
          <a:endParaRPr lang="en-US"/>
        </a:p>
      </c:txPr>
    </c:legend>
    <c:plotVisOnly val="1"/>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Sheet1!$A$1:$A$10</c:f>
              <c:strCache>
                <c:ptCount val="10"/>
                <c:pt idx="0">
                  <c:v>Caster of Vision</c:v>
                </c:pt>
                <c:pt idx="1">
                  <c:v>Figurehead</c:v>
                </c:pt>
                <c:pt idx="2">
                  <c:v>Conflict Resolver</c:v>
                </c:pt>
                <c:pt idx="3">
                  <c:v>Conscience of the Synod / Social Justice Leader</c:v>
                </c:pt>
                <c:pt idx="4">
                  <c:v>Ecumenical/Interfaith Leader</c:v>
                </c:pt>
                <c:pt idx="5">
                  <c:v>Leader in Addressing Racism</c:v>
                </c:pt>
                <c:pt idx="6">
                  <c:v>Relationship Builder</c:v>
                </c:pt>
                <c:pt idx="7">
                  <c:v>Pastor to the Pastors</c:v>
                </c:pt>
                <c:pt idx="8">
                  <c:v>Spiritual Leader</c:v>
                </c:pt>
                <c:pt idx="9">
                  <c:v>Administration</c:v>
                </c:pt>
              </c:strCache>
            </c:strRef>
          </c:cat>
          <c:val>
            <c:numRef>
              <c:f>Sheet1!$B$1:$B$10</c:f>
              <c:numCache>
                <c:formatCode>General</c:formatCode>
                <c:ptCount val="10"/>
                <c:pt idx="0">
                  <c:v>10</c:v>
                </c:pt>
                <c:pt idx="1">
                  <c:v>1</c:v>
                </c:pt>
                <c:pt idx="2">
                  <c:v>4</c:v>
                </c:pt>
                <c:pt idx="3">
                  <c:v>4</c:v>
                </c:pt>
                <c:pt idx="4">
                  <c:v>4</c:v>
                </c:pt>
                <c:pt idx="5">
                  <c:v>4</c:v>
                </c:pt>
                <c:pt idx="6">
                  <c:v>8</c:v>
                </c:pt>
                <c:pt idx="7">
                  <c:v>6</c:v>
                </c:pt>
                <c:pt idx="8">
                  <c:v>1</c:v>
                </c:pt>
                <c:pt idx="9">
                  <c:v>1</c:v>
                </c:pt>
              </c:numCache>
            </c:numRef>
          </c:val>
          <c:extLst>
            <c:ext xmlns:c16="http://schemas.microsoft.com/office/drawing/2014/chart" uri="{C3380CC4-5D6E-409C-BE32-E72D297353CC}">
              <c16:uniqueId val="{00000000-1386-0E42-8ED0-DCF49A8E85DD}"/>
            </c:ext>
          </c:extLst>
        </c:ser>
        <c:dLbls>
          <c:showLegendKey val="0"/>
          <c:showVal val="0"/>
          <c:showCatName val="0"/>
          <c:showSerName val="0"/>
          <c:showPercent val="0"/>
          <c:showBubbleSize val="0"/>
        </c:dLbls>
        <c:gapWidth val="182"/>
        <c:axId val="1269843776"/>
        <c:axId val="1269846048"/>
      </c:barChart>
      <c:catAx>
        <c:axId val="12698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69846048"/>
        <c:crosses val="autoZero"/>
        <c:auto val="1"/>
        <c:lblAlgn val="ctr"/>
        <c:lblOffset val="100"/>
        <c:noMultiLvlLbl val="0"/>
      </c:catAx>
      <c:valAx>
        <c:axId val="12698460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9843776"/>
        <c:crosses val="autoZero"/>
        <c:crossBetween val="between"/>
      </c:valAx>
      <c:spPr>
        <a:noFill/>
        <a:ln>
          <a:noFill/>
        </a:ln>
        <a:effectLst/>
      </c:spPr>
    </c:plotArea>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spPr>
            <a:gradFill>
              <a:gsLst>
                <a:gs pos="0">
                  <a:schemeClr val="accent2"/>
                </a:gs>
                <a:gs pos="100000">
                  <a:schemeClr val="accent2">
                    <a:lumMod val="84000"/>
                  </a:schemeClr>
                </a:gs>
              </a:gsLst>
              <a:lin ang="5400000" scaled="1"/>
            </a:gradFill>
            <a:ln>
              <a:solidFill>
                <a:schemeClr val="accent1"/>
              </a:solid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Sheet1!$C$1:$H$1</c:f>
              <c:numCache>
                <c:formatCode>General</c:formatCode>
                <c:ptCount val="6"/>
                <c:pt idx="0">
                  <c:v>2000</c:v>
                </c:pt>
                <c:pt idx="1">
                  <c:v>2005</c:v>
                </c:pt>
                <c:pt idx="2">
                  <c:v>2010</c:v>
                </c:pt>
                <c:pt idx="3" formatCode="0">
                  <c:v>2016</c:v>
                </c:pt>
                <c:pt idx="4" formatCode="0">
                  <c:v>2021</c:v>
                </c:pt>
                <c:pt idx="5" formatCode="0">
                  <c:v>2022</c:v>
                </c:pt>
              </c:numCache>
            </c:numRef>
          </c:cat>
          <c:val>
            <c:numRef>
              <c:f>Sheet1!$C$2:$H$2</c:f>
              <c:numCache>
                <c:formatCode>General</c:formatCode>
                <c:ptCount val="6"/>
                <c:pt idx="0">
                  <c:v>178</c:v>
                </c:pt>
                <c:pt idx="1">
                  <c:v>172</c:v>
                </c:pt>
                <c:pt idx="2">
                  <c:v>158</c:v>
                </c:pt>
                <c:pt idx="3">
                  <c:v>150</c:v>
                </c:pt>
                <c:pt idx="4" formatCode="0">
                  <c:v>148</c:v>
                </c:pt>
                <c:pt idx="5" formatCode="0">
                  <c:v>146</c:v>
                </c:pt>
              </c:numCache>
            </c:numRef>
          </c:val>
          <c:extLst>
            <c:ext xmlns:c16="http://schemas.microsoft.com/office/drawing/2014/chart" uri="{C3380CC4-5D6E-409C-BE32-E72D297353CC}">
              <c16:uniqueId val="{00000000-C9C6-5846-8D87-67B3C9B4EDDC}"/>
            </c:ext>
          </c:extLst>
        </c:ser>
        <c:dLbls>
          <c:dLblPos val="inEnd"/>
          <c:showLegendKey val="0"/>
          <c:showVal val="1"/>
          <c:showCatName val="0"/>
          <c:showSerName val="0"/>
          <c:showPercent val="0"/>
          <c:showBubbleSize val="0"/>
        </c:dLbls>
        <c:gapWidth val="41"/>
        <c:axId val="1402255216"/>
        <c:axId val="1416915520"/>
      </c:barChart>
      <c:catAx>
        <c:axId val="14022552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65000"/>
                    <a:lumOff val="35000"/>
                  </a:schemeClr>
                </a:solidFill>
                <a:effectLst/>
                <a:latin typeface="+mn-lt"/>
                <a:ea typeface="+mn-ea"/>
                <a:cs typeface="+mn-cs"/>
              </a:defRPr>
            </a:pPr>
            <a:endParaRPr lang="en-US"/>
          </a:p>
        </c:txPr>
        <c:crossAx val="1416915520"/>
        <c:crosses val="autoZero"/>
        <c:auto val="1"/>
        <c:lblAlgn val="ctr"/>
        <c:lblOffset val="100"/>
        <c:noMultiLvlLbl val="0"/>
      </c:catAx>
      <c:valAx>
        <c:axId val="1416915520"/>
        <c:scaling>
          <c:orientation val="minMax"/>
        </c:scaling>
        <c:delete val="1"/>
        <c:axPos val="l"/>
        <c:numFmt formatCode="General" sourceLinked="1"/>
        <c:majorTickMark val="none"/>
        <c:minorTickMark val="none"/>
        <c:tickLblPos val="nextTo"/>
        <c:crossAx val="1402255216"/>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accent2"/>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804005462402222"/>
          <c:y val="0.1956570950192939"/>
          <c:w val="0.38909474821669621"/>
          <c:h val="0.63175172807071878"/>
        </c:manualLayout>
      </c:layout>
      <c:pieChart>
        <c:varyColors val="1"/>
        <c:ser>
          <c:idx val="0"/>
          <c:order val="0"/>
          <c:tx>
            <c:strRef>
              <c:f>'Slide 9'!$B$10</c:f>
              <c:strCache>
                <c:ptCount val="1"/>
                <c:pt idx="0">
                  <c:v>2023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0-4E4B-664A-B823-6DB7BAE0192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4E4B-664A-B823-6DB7BAE0192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4E4B-664A-B823-6DB7BAE0192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4E4B-664A-B823-6DB7BAE0192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4-4E4B-664A-B823-6DB7BAE0192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5-4E4B-664A-B823-6DB7BAE0192A}"/>
              </c:ext>
            </c:extLst>
          </c:dPt>
          <c:dLbls>
            <c:dLbl>
              <c:idx val="0"/>
              <c:layout>
                <c:manualLayout>
                  <c:x val="0.18477329392748415"/>
                  <c:y val="0"/>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4B-664A-B823-6DB7BAE0192A}"/>
                </c:ext>
              </c:extLst>
            </c:dLbl>
            <c:dLbl>
              <c:idx val="1"/>
              <c:layout>
                <c:manualLayout>
                  <c:x val="6.3834111512450303E-2"/>
                  <c:y val="6.4023334875874027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4B-664A-B823-6DB7BAE0192A}"/>
                </c:ext>
              </c:extLst>
            </c:dLbl>
            <c:dLbl>
              <c:idx val="2"/>
              <c:layout>
                <c:manualLayout>
                  <c:x val="-3.1410355673301665E-2"/>
                  <c:y val="0.12476087582304264"/>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4B-664A-B823-6DB7BAE0192A}"/>
                </c:ext>
              </c:extLst>
            </c:dLbl>
            <c:dLbl>
              <c:idx val="3"/>
              <c:layout>
                <c:manualLayout>
                  <c:x val="8.6068181282632189E-2"/>
                  <c:y val="0.12513641464952138"/>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E4B-664A-B823-6DB7BAE0192A}"/>
                </c:ext>
              </c:extLst>
            </c:dLbl>
            <c:dLbl>
              <c:idx val="4"/>
              <c:layout>
                <c:manualLayout>
                  <c:x val="-5.2466490868297973E-2"/>
                  <c:y val="-6.6583428642879696E-3"/>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E4B-664A-B823-6DB7BAE0192A}"/>
                </c:ext>
              </c:extLst>
            </c:dLbl>
            <c:dLbl>
              <c:idx val="5"/>
              <c:layout>
                <c:manualLayout>
                  <c:x val="-6.8434553306475604E-2"/>
                  <c:y val="0"/>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E4B-664A-B823-6DB7BAE0192A}"/>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 9'!$A$11:$A$16</c:f>
              <c:strCache>
                <c:ptCount val="6"/>
                <c:pt idx="0">
                  <c:v>corporate, 3, 2%</c:v>
                </c:pt>
                <c:pt idx="1">
                  <c:v>program, 16, 11%</c:v>
                </c:pt>
                <c:pt idx="2">
                  <c:v>pastoral, 54, 37%</c:v>
                </c:pt>
                <c:pt idx="3">
                  <c:v>small, 42, 29%</c:v>
                </c:pt>
                <c:pt idx="4">
                  <c:v>mission, 0, 0%</c:v>
                </c:pt>
                <c:pt idx="5">
                  <c:v>no report, 31, 21%</c:v>
                </c:pt>
              </c:strCache>
            </c:strRef>
          </c:cat>
          <c:val>
            <c:numRef>
              <c:f>'Slide 9'!$B$11:$B$16</c:f>
              <c:numCache>
                <c:formatCode>General</c:formatCode>
                <c:ptCount val="6"/>
                <c:pt idx="0">
                  <c:v>3</c:v>
                </c:pt>
                <c:pt idx="1">
                  <c:v>16</c:v>
                </c:pt>
                <c:pt idx="2">
                  <c:v>54</c:v>
                </c:pt>
                <c:pt idx="3">
                  <c:v>42</c:v>
                </c:pt>
                <c:pt idx="4">
                  <c:v>0</c:v>
                </c:pt>
                <c:pt idx="5">
                  <c:v>31</c:v>
                </c:pt>
              </c:numCache>
            </c:numRef>
          </c:val>
          <c:extLst>
            <c:ext xmlns:c16="http://schemas.microsoft.com/office/drawing/2014/chart" uri="{C3380CC4-5D6E-409C-BE32-E72D297353CC}">
              <c16:uniqueId val="{00000006-4E4B-664A-B823-6DB7BAE0192A}"/>
            </c:ext>
          </c:extLst>
        </c:ser>
        <c:ser>
          <c:idx val="1"/>
          <c:order val="1"/>
          <c:tx>
            <c:strRef>
              <c:f>'Slide 9'!$G$10</c:f>
              <c:strCache>
                <c:ptCount val="1"/>
                <c:pt idx="0">
                  <c:v>2016</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D-D232-0442-B694-9C722AD7BD8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F-D232-0442-B694-9C722AD7BD8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1-D232-0442-B694-9C722AD7BD8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3-D232-0442-B694-9C722AD7BD8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5-D232-0442-B694-9C722AD7BD8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7-D232-0442-B694-9C722AD7BD80}"/>
              </c:ext>
            </c:extLst>
          </c:dPt>
          <c:cat>
            <c:strRef>
              <c:f>'Slide 9'!$A$11:$A$16</c:f>
              <c:strCache>
                <c:ptCount val="6"/>
                <c:pt idx="0">
                  <c:v>corporate, 3, 2%</c:v>
                </c:pt>
                <c:pt idx="1">
                  <c:v>program, 16, 11%</c:v>
                </c:pt>
                <c:pt idx="2">
                  <c:v>pastoral, 54, 37%</c:v>
                </c:pt>
                <c:pt idx="3">
                  <c:v>small, 42, 29%</c:v>
                </c:pt>
                <c:pt idx="4">
                  <c:v>mission, 0, 0%</c:v>
                </c:pt>
                <c:pt idx="5">
                  <c:v>no report, 31, 21%</c:v>
                </c:pt>
              </c:strCache>
            </c:strRef>
          </c:cat>
          <c:val>
            <c:numRef>
              <c:f>'Slide 9'!$E$11:$E$16</c:f>
              <c:numCache>
                <c:formatCode>General</c:formatCode>
                <c:ptCount val="6"/>
              </c:numCache>
            </c:numRef>
          </c:val>
          <c:extLst>
            <c:ext xmlns:c16="http://schemas.microsoft.com/office/drawing/2014/chart" uri="{C3380CC4-5D6E-409C-BE32-E72D297353CC}">
              <c16:uniqueId val="{00000007-4E4B-664A-B823-6DB7BAE0192A}"/>
            </c:ext>
          </c:extLst>
        </c:ser>
        <c:ser>
          <c:idx val="2"/>
          <c:order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19-D232-0442-B694-9C722AD7BD80}"/>
              </c:ext>
            </c:extLst>
          </c:dPt>
          <c:cat>
            <c:strRef>
              <c:f>'Slide 9'!$A$11:$A$16</c:f>
              <c:strCache>
                <c:ptCount val="6"/>
                <c:pt idx="0">
                  <c:v>corporate, 3, 2%</c:v>
                </c:pt>
                <c:pt idx="1">
                  <c:v>program, 16, 11%</c:v>
                </c:pt>
                <c:pt idx="2">
                  <c:v>pastoral, 54, 37%</c:v>
                </c:pt>
                <c:pt idx="3">
                  <c:v>small, 42, 29%</c:v>
                </c:pt>
                <c:pt idx="4">
                  <c:v>mission, 0, 0%</c:v>
                </c:pt>
                <c:pt idx="5">
                  <c:v>no report, 31, 21%</c:v>
                </c:pt>
              </c:strCache>
            </c:strRef>
          </c:cat>
          <c:val>
            <c:numRef>
              <c:f>'Slide 9'!$A$2</c:f>
              <c:numCache>
                <c:formatCode>General</c:formatCode>
                <c:ptCount val="1"/>
                <c:pt idx="0">
                  <c:v>0</c:v>
                </c:pt>
              </c:numCache>
            </c:numRef>
          </c:val>
          <c:extLst>
            <c:ext xmlns:c16="http://schemas.microsoft.com/office/drawing/2014/chart" uri="{C3380CC4-5D6E-409C-BE32-E72D297353CC}">
              <c16:uniqueId val="{00000008-4E4B-664A-B823-6DB7BAE0192A}"/>
            </c:ext>
          </c:extLst>
        </c:ser>
        <c:ser>
          <c:idx val="3"/>
          <c:order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1B-D232-0442-B694-9C722AD7BD80}"/>
              </c:ext>
            </c:extLst>
          </c:dPt>
          <c:cat>
            <c:strRef>
              <c:f>'Slide 9'!$A$11:$A$16</c:f>
              <c:strCache>
                <c:ptCount val="6"/>
                <c:pt idx="0">
                  <c:v>corporate, 3, 2%</c:v>
                </c:pt>
                <c:pt idx="1">
                  <c:v>program, 16, 11%</c:v>
                </c:pt>
                <c:pt idx="2">
                  <c:v>pastoral, 54, 37%</c:v>
                </c:pt>
                <c:pt idx="3">
                  <c:v>small, 42, 29%</c:v>
                </c:pt>
                <c:pt idx="4">
                  <c:v>mission, 0, 0%</c:v>
                </c:pt>
                <c:pt idx="5">
                  <c:v>no report, 31, 21%</c:v>
                </c:pt>
              </c:strCache>
            </c:strRef>
          </c:cat>
          <c:val>
            <c:numRef>
              <c:f>'Slide 9'!$A$2</c:f>
              <c:numCache>
                <c:formatCode>General</c:formatCode>
                <c:ptCount val="1"/>
                <c:pt idx="0">
                  <c:v>0</c:v>
                </c:pt>
              </c:numCache>
            </c:numRef>
          </c:val>
          <c:extLst>
            <c:ext xmlns:c16="http://schemas.microsoft.com/office/drawing/2014/chart" uri="{C3380CC4-5D6E-409C-BE32-E72D297353CC}">
              <c16:uniqueId val="{00000009-4E4B-664A-B823-6DB7BAE0192A}"/>
            </c:ext>
          </c:extLst>
        </c:ser>
        <c:ser>
          <c:idx val="4"/>
          <c:order val="4"/>
          <c:tx>
            <c:strRef>
              <c:f>'Slide 9'!$A$4:$A$7</c:f>
              <c:strCache>
                <c:ptCount val="4"/>
                <c:pt idx="0">
                  <c:v>Corporate Congregation AWWA = 351 - 800</c:v>
                </c:pt>
                <c:pt idx="1">
                  <c:v>Program Congregation AWWA = 151 - 300</c:v>
                </c:pt>
                <c:pt idx="2">
                  <c:v>Pastoral Congregation AWWA = 51 - 150</c:v>
                </c:pt>
                <c:pt idx="3">
                  <c:v>Small Congregation AWWA = 1 - 50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D-D232-0442-B694-9C722AD7BD80}"/>
              </c:ext>
            </c:extLst>
          </c:dPt>
          <c:cat>
            <c:strRef>
              <c:f>'Slide 9'!$A$11:$A$16</c:f>
              <c:strCache>
                <c:ptCount val="6"/>
                <c:pt idx="0">
                  <c:v>corporate, 3, 2%</c:v>
                </c:pt>
                <c:pt idx="1">
                  <c:v>program, 16, 11%</c:v>
                </c:pt>
                <c:pt idx="2">
                  <c:v>pastoral, 54, 37%</c:v>
                </c:pt>
                <c:pt idx="3">
                  <c:v>small, 42, 29%</c:v>
                </c:pt>
                <c:pt idx="4">
                  <c:v>mission, 0, 0%</c:v>
                </c:pt>
                <c:pt idx="5">
                  <c:v>no report, 31, 21%</c:v>
                </c:pt>
              </c:strCache>
            </c:strRef>
          </c:cat>
          <c:val>
            <c:numRef>
              <c:f>'Slide 9'!$A$8</c:f>
              <c:numCache>
                <c:formatCode>General</c:formatCode>
                <c:ptCount val="1"/>
                <c:pt idx="0">
                  <c:v>0</c:v>
                </c:pt>
              </c:numCache>
            </c:numRef>
          </c:val>
          <c:extLst>
            <c:ext xmlns:c16="http://schemas.microsoft.com/office/drawing/2014/chart" uri="{C3380CC4-5D6E-409C-BE32-E72D297353CC}">
              <c16:uniqueId val="{0000000A-4E4B-664A-B823-6DB7BAE0192A}"/>
            </c:ext>
          </c:extLst>
        </c:ser>
        <c:ser>
          <c:idx val="5"/>
          <c:order val="5"/>
          <c:tx>
            <c:strRef>
              <c:f>'Slide 9'!$A$4:$A$7</c:f>
              <c:strCache>
                <c:ptCount val="4"/>
                <c:pt idx="0">
                  <c:v>Corporate Congregation AWWA = 351 - 800</c:v>
                </c:pt>
                <c:pt idx="1">
                  <c:v>Program Congregation AWWA = 151 - 300</c:v>
                </c:pt>
                <c:pt idx="2">
                  <c:v>Pastoral Congregation AWWA = 51 - 150</c:v>
                </c:pt>
                <c:pt idx="3">
                  <c:v>Small Congregation AWWA = 1 - 50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F-D232-0442-B694-9C722AD7BD80}"/>
              </c:ext>
            </c:extLst>
          </c:dPt>
          <c:cat>
            <c:strRef>
              <c:f>'Slide 9'!$A$11:$A$16</c:f>
              <c:strCache>
                <c:ptCount val="6"/>
                <c:pt idx="0">
                  <c:v>corporate, 3, 2%</c:v>
                </c:pt>
                <c:pt idx="1">
                  <c:v>program, 16, 11%</c:v>
                </c:pt>
                <c:pt idx="2">
                  <c:v>pastoral, 54, 37%</c:v>
                </c:pt>
                <c:pt idx="3">
                  <c:v>small, 42, 29%</c:v>
                </c:pt>
                <c:pt idx="4">
                  <c:v>mission, 0, 0%</c:v>
                </c:pt>
                <c:pt idx="5">
                  <c:v>no report, 31, 21%</c:v>
                </c:pt>
              </c:strCache>
            </c:strRef>
          </c:cat>
          <c:val>
            <c:numRef>
              <c:f>'Slide 9'!$A$8</c:f>
              <c:numCache>
                <c:formatCode>General</c:formatCode>
                <c:ptCount val="1"/>
                <c:pt idx="0">
                  <c:v>0</c:v>
                </c:pt>
              </c:numCache>
            </c:numRef>
          </c:val>
          <c:extLst>
            <c:ext xmlns:c16="http://schemas.microsoft.com/office/drawing/2014/chart" uri="{C3380CC4-5D6E-409C-BE32-E72D297353CC}">
              <c16:uniqueId val="{0000000B-4E4B-664A-B823-6DB7BAE0192A}"/>
            </c:ext>
          </c:extLst>
        </c:ser>
        <c:ser>
          <c:idx val="6"/>
          <c:order val="6"/>
          <c:tx>
            <c:strRef>
              <c:f>'Slide 9'!$A$4:$A$7</c:f>
              <c:strCache>
                <c:ptCount val="4"/>
                <c:pt idx="0">
                  <c:v>Corporate Congregation AWWA = 351 - 800</c:v>
                </c:pt>
                <c:pt idx="1">
                  <c:v>Program Congregation AWWA = 151 - 300</c:v>
                </c:pt>
                <c:pt idx="2">
                  <c:v>Pastoral Congregation AWWA = 51 - 150</c:v>
                </c:pt>
                <c:pt idx="3">
                  <c:v>Small Congregation AWWA = 1 - 50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1-D232-0442-B694-9C722AD7BD80}"/>
              </c:ext>
            </c:extLst>
          </c:dPt>
          <c:cat>
            <c:strRef>
              <c:f>'Slide 9'!$A$11:$A$16</c:f>
              <c:strCache>
                <c:ptCount val="6"/>
                <c:pt idx="0">
                  <c:v>corporate, 3, 2%</c:v>
                </c:pt>
                <c:pt idx="1">
                  <c:v>program, 16, 11%</c:v>
                </c:pt>
                <c:pt idx="2">
                  <c:v>pastoral, 54, 37%</c:v>
                </c:pt>
                <c:pt idx="3">
                  <c:v>small, 42, 29%</c:v>
                </c:pt>
                <c:pt idx="4">
                  <c:v>mission, 0, 0%</c:v>
                </c:pt>
                <c:pt idx="5">
                  <c:v>no report, 31, 21%</c:v>
                </c:pt>
              </c:strCache>
            </c:strRef>
          </c:cat>
          <c:val>
            <c:numRef>
              <c:f>'Slide 9'!$A$8</c:f>
              <c:numCache>
                <c:formatCode>General</c:formatCode>
                <c:ptCount val="1"/>
                <c:pt idx="0">
                  <c:v>0</c:v>
                </c:pt>
              </c:numCache>
            </c:numRef>
          </c:val>
          <c:extLst>
            <c:ext xmlns:c16="http://schemas.microsoft.com/office/drawing/2014/chart" uri="{C3380CC4-5D6E-409C-BE32-E72D297353CC}">
              <c16:uniqueId val="{0000000C-4E4B-664A-B823-6DB7BAE0192A}"/>
            </c:ext>
          </c:extLst>
        </c:ser>
        <c:ser>
          <c:idx val="7"/>
          <c:order val="7"/>
          <c:tx>
            <c:strRef>
              <c:f>'Slide 9'!$A$4:$A$7</c:f>
              <c:strCache>
                <c:ptCount val="4"/>
                <c:pt idx="0">
                  <c:v>Corporate Congregation AWWA = 351 - 800</c:v>
                </c:pt>
                <c:pt idx="1">
                  <c:v>Program Congregation AWWA = 151 - 300</c:v>
                </c:pt>
                <c:pt idx="2">
                  <c:v>Pastoral Congregation AWWA = 51 - 150</c:v>
                </c:pt>
                <c:pt idx="3">
                  <c:v>Small Congregation AWWA = 1 - 50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3-D232-0442-B694-9C722AD7BD80}"/>
              </c:ext>
            </c:extLst>
          </c:dPt>
          <c:cat>
            <c:strRef>
              <c:f>'Slide 9'!$A$11:$A$16</c:f>
              <c:strCache>
                <c:ptCount val="6"/>
                <c:pt idx="0">
                  <c:v>corporate, 3, 2%</c:v>
                </c:pt>
                <c:pt idx="1">
                  <c:v>program, 16, 11%</c:v>
                </c:pt>
                <c:pt idx="2">
                  <c:v>pastoral, 54, 37%</c:v>
                </c:pt>
                <c:pt idx="3">
                  <c:v>small, 42, 29%</c:v>
                </c:pt>
                <c:pt idx="4">
                  <c:v>mission, 0, 0%</c:v>
                </c:pt>
                <c:pt idx="5">
                  <c:v>no report, 31, 21%</c:v>
                </c:pt>
              </c:strCache>
            </c:strRef>
          </c:cat>
          <c:val>
            <c:numRef>
              <c:f>'Slide 9'!$A$8</c:f>
              <c:numCache>
                <c:formatCode>General</c:formatCode>
                <c:ptCount val="1"/>
                <c:pt idx="0">
                  <c:v>0</c:v>
                </c:pt>
              </c:numCache>
            </c:numRef>
          </c:val>
          <c:extLst>
            <c:ext xmlns:c16="http://schemas.microsoft.com/office/drawing/2014/chart" uri="{C3380CC4-5D6E-409C-BE32-E72D297353CC}">
              <c16:uniqueId val="{0000000D-4E4B-664A-B823-6DB7BAE0192A}"/>
            </c:ext>
          </c:extLst>
        </c:ser>
        <c:ser>
          <c:idx val="8"/>
          <c:order val="8"/>
          <c:tx>
            <c:strRef>
              <c:f>'Slide 9'!$A$4:$A$7</c:f>
              <c:strCache>
                <c:ptCount val="4"/>
                <c:pt idx="0">
                  <c:v>Corporate Congregation AWWA = 351 - 800</c:v>
                </c:pt>
                <c:pt idx="1">
                  <c:v>Program Congregation AWWA = 151 - 300</c:v>
                </c:pt>
                <c:pt idx="2">
                  <c:v>Pastoral Congregation AWWA = 51 - 150</c:v>
                </c:pt>
                <c:pt idx="3">
                  <c:v>Small Congregation AWWA = 1 - 50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5-D232-0442-B694-9C722AD7BD80}"/>
              </c:ext>
            </c:extLst>
          </c:dPt>
          <c:cat>
            <c:strRef>
              <c:f>'Slide 9'!$A$11:$A$16</c:f>
              <c:strCache>
                <c:ptCount val="6"/>
                <c:pt idx="0">
                  <c:v>corporate, 3, 2%</c:v>
                </c:pt>
                <c:pt idx="1">
                  <c:v>program, 16, 11%</c:v>
                </c:pt>
                <c:pt idx="2">
                  <c:v>pastoral, 54, 37%</c:v>
                </c:pt>
                <c:pt idx="3">
                  <c:v>small, 42, 29%</c:v>
                </c:pt>
                <c:pt idx="4">
                  <c:v>mission, 0, 0%</c:v>
                </c:pt>
                <c:pt idx="5">
                  <c:v>no report, 31, 21%</c:v>
                </c:pt>
              </c:strCache>
            </c:strRef>
          </c:cat>
          <c:val>
            <c:numRef>
              <c:f>'Slide 9'!$A$8</c:f>
              <c:numCache>
                <c:formatCode>General</c:formatCode>
                <c:ptCount val="1"/>
                <c:pt idx="0">
                  <c:v>0</c:v>
                </c:pt>
              </c:numCache>
            </c:numRef>
          </c:val>
          <c:extLst>
            <c:ext xmlns:c16="http://schemas.microsoft.com/office/drawing/2014/chart" uri="{C3380CC4-5D6E-409C-BE32-E72D297353CC}">
              <c16:uniqueId val="{0000000E-4E4B-664A-B823-6DB7BAE0192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4.5861971629719007E-2"/>
          <c:y val="0.1492971379107447"/>
          <c:w val="0.18460578522891993"/>
          <c:h val="0.56557937755815602"/>
        </c:manualLayout>
      </c:layout>
      <c:overlay val="0"/>
      <c:spPr>
        <a:noFill/>
        <a:ln>
          <a:solidFill>
            <a:schemeClr val="accent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Sheet1!$C$17:$G$17</c:f>
              <c:numCache>
                <c:formatCode>General</c:formatCode>
                <c:ptCount val="5"/>
                <c:pt idx="0">
                  <c:v>2000</c:v>
                </c:pt>
                <c:pt idx="1">
                  <c:v>2010</c:v>
                </c:pt>
                <c:pt idx="2" formatCode="0">
                  <c:v>2016</c:v>
                </c:pt>
                <c:pt idx="3" formatCode="0">
                  <c:v>2021</c:v>
                </c:pt>
                <c:pt idx="4" formatCode="0">
                  <c:v>2022</c:v>
                </c:pt>
              </c:numCache>
            </c:numRef>
          </c:cat>
          <c:val>
            <c:numRef>
              <c:f>Sheet1!$C$18:$G$18</c:f>
              <c:numCache>
                <c:formatCode>#,##0</c:formatCode>
                <c:ptCount val="5"/>
                <c:pt idx="0">
                  <c:v>101959</c:v>
                </c:pt>
                <c:pt idx="1">
                  <c:v>85105</c:v>
                </c:pt>
                <c:pt idx="2">
                  <c:v>69180</c:v>
                </c:pt>
                <c:pt idx="3">
                  <c:v>57500</c:v>
                </c:pt>
                <c:pt idx="4">
                  <c:v>54060</c:v>
                </c:pt>
              </c:numCache>
            </c:numRef>
          </c:val>
          <c:extLst>
            <c:ext xmlns:c16="http://schemas.microsoft.com/office/drawing/2014/chart" uri="{C3380CC4-5D6E-409C-BE32-E72D297353CC}">
              <c16:uniqueId val="{00000000-DB8D-994D-A387-920D6818F94E}"/>
            </c:ext>
          </c:extLst>
        </c:ser>
        <c:dLbls>
          <c:dLblPos val="inEnd"/>
          <c:showLegendKey val="0"/>
          <c:showVal val="1"/>
          <c:showCatName val="0"/>
          <c:showSerName val="0"/>
          <c:showPercent val="0"/>
          <c:showBubbleSize val="0"/>
        </c:dLbls>
        <c:gapWidth val="41"/>
        <c:axId val="1394515344"/>
        <c:axId val="1449375280"/>
      </c:barChart>
      <c:catAx>
        <c:axId val="13945153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449375280"/>
        <c:crosses val="autoZero"/>
        <c:auto val="1"/>
        <c:lblAlgn val="ctr"/>
        <c:lblOffset val="100"/>
        <c:noMultiLvlLbl val="0"/>
      </c:catAx>
      <c:valAx>
        <c:axId val="1449375280"/>
        <c:scaling>
          <c:orientation val="minMax"/>
        </c:scaling>
        <c:delete val="1"/>
        <c:axPos val="l"/>
        <c:numFmt formatCode="#,##0" sourceLinked="1"/>
        <c:majorTickMark val="none"/>
        <c:minorTickMark val="none"/>
        <c:tickLblPos val="nextTo"/>
        <c:crossAx val="1394515344"/>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Sheet2!$A$2</c:f>
              <c:strCache>
                <c:ptCount val="1"/>
                <c:pt idx="0">
                  <c:v>Joined by Baptism</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Sheet2!$B$1:$I$1</c:f>
              <c:numCache>
                <c:formatCode>General</c:formatCode>
                <c:ptCount val="8"/>
                <c:pt idx="0">
                  <c:v>2011</c:v>
                </c:pt>
                <c:pt idx="1">
                  <c:v>2012</c:v>
                </c:pt>
                <c:pt idx="2">
                  <c:v>2013</c:v>
                </c:pt>
                <c:pt idx="3">
                  <c:v>2014</c:v>
                </c:pt>
                <c:pt idx="4">
                  <c:v>2015</c:v>
                </c:pt>
                <c:pt idx="5">
                  <c:v>2016</c:v>
                </c:pt>
                <c:pt idx="6">
                  <c:v>2021</c:v>
                </c:pt>
                <c:pt idx="7">
                  <c:v>2022</c:v>
                </c:pt>
              </c:numCache>
            </c:numRef>
          </c:cat>
          <c:val>
            <c:numRef>
              <c:f>Sheet2!$B$2:$I$2</c:f>
              <c:numCache>
                <c:formatCode>General</c:formatCode>
                <c:ptCount val="8"/>
                <c:pt idx="0">
                  <c:v>1160</c:v>
                </c:pt>
                <c:pt idx="1">
                  <c:v>1086</c:v>
                </c:pt>
                <c:pt idx="2">
                  <c:v>976</c:v>
                </c:pt>
                <c:pt idx="3">
                  <c:v>899</c:v>
                </c:pt>
                <c:pt idx="4">
                  <c:v>803</c:v>
                </c:pt>
                <c:pt idx="5">
                  <c:v>786</c:v>
                </c:pt>
                <c:pt idx="6" formatCode="0">
                  <c:v>733</c:v>
                </c:pt>
                <c:pt idx="7" formatCode="0">
                  <c:v>440</c:v>
                </c:pt>
              </c:numCache>
            </c:numRef>
          </c:val>
          <c:extLst>
            <c:ext xmlns:c16="http://schemas.microsoft.com/office/drawing/2014/chart" uri="{C3380CC4-5D6E-409C-BE32-E72D297353CC}">
              <c16:uniqueId val="{00000000-AC96-DD49-B59F-BDFE44E7CA1E}"/>
            </c:ext>
          </c:extLst>
        </c:ser>
        <c:ser>
          <c:idx val="1"/>
          <c:order val="1"/>
          <c:tx>
            <c:strRef>
              <c:f>Sheet2!$A$3</c:f>
              <c:strCache>
                <c:ptCount val="1"/>
                <c:pt idx="0">
                  <c:v>Removed by Death</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Sheet2!$B$1:$I$1</c:f>
              <c:numCache>
                <c:formatCode>General</c:formatCode>
                <c:ptCount val="8"/>
                <c:pt idx="0">
                  <c:v>2011</c:v>
                </c:pt>
                <c:pt idx="1">
                  <c:v>2012</c:v>
                </c:pt>
                <c:pt idx="2">
                  <c:v>2013</c:v>
                </c:pt>
                <c:pt idx="3">
                  <c:v>2014</c:v>
                </c:pt>
                <c:pt idx="4">
                  <c:v>2015</c:v>
                </c:pt>
                <c:pt idx="5">
                  <c:v>2016</c:v>
                </c:pt>
                <c:pt idx="6">
                  <c:v>2021</c:v>
                </c:pt>
                <c:pt idx="7">
                  <c:v>2022</c:v>
                </c:pt>
              </c:numCache>
            </c:numRef>
          </c:cat>
          <c:val>
            <c:numRef>
              <c:f>Sheet2!$B$3:$I$3</c:f>
              <c:numCache>
                <c:formatCode>General</c:formatCode>
                <c:ptCount val="8"/>
                <c:pt idx="0">
                  <c:v>866</c:v>
                </c:pt>
                <c:pt idx="1">
                  <c:v>832</c:v>
                </c:pt>
                <c:pt idx="2">
                  <c:v>839</c:v>
                </c:pt>
                <c:pt idx="3">
                  <c:v>765</c:v>
                </c:pt>
                <c:pt idx="4">
                  <c:v>768</c:v>
                </c:pt>
                <c:pt idx="5">
                  <c:v>759</c:v>
                </c:pt>
                <c:pt idx="6" formatCode="0">
                  <c:v>735</c:v>
                </c:pt>
                <c:pt idx="7" formatCode="0">
                  <c:v>711</c:v>
                </c:pt>
              </c:numCache>
            </c:numRef>
          </c:val>
          <c:extLst>
            <c:ext xmlns:c16="http://schemas.microsoft.com/office/drawing/2014/chart" uri="{C3380CC4-5D6E-409C-BE32-E72D297353CC}">
              <c16:uniqueId val="{00000001-AC96-DD49-B59F-BDFE44E7CA1E}"/>
            </c:ext>
          </c:extLst>
        </c:ser>
        <c:dLbls>
          <c:dLblPos val="outEnd"/>
          <c:showLegendKey val="0"/>
          <c:showVal val="1"/>
          <c:showCatName val="0"/>
          <c:showSerName val="0"/>
          <c:showPercent val="0"/>
          <c:showBubbleSize val="0"/>
        </c:dLbls>
        <c:gapWidth val="100"/>
        <c:overlap val="-24"/>
        <c:axId val="1692011952"/>
        <c:axId val="123724687"/>
      </c:barChart>
      <c:catAx>
        <c:axId val="16920119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C00000"/>
                </a:solidFill>
                <a:latin typeface="+mn-lt"/>
                <a:ea typeface="+mn-ea"/>
                <a:cs typeface="+mn-cs"/>
              </a:defRPr>
            </a:pPr>
            <a:endParaRPr lang="en-US"/>
          </a:p>
        </c:txPr>
        <c:crossAx val="123724687"/>
        <c:crosses val="autoZero"/>
        <c:auto val="1"/>
        <c:lblAlgn val="ctr"/>
        <c:lblOffset val="100"/>
        <c:noMultiLvlLbl val="0"/>
      </c:catAx>
      <c:valAx>
        <c:axId val="123724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C00000"/>
                </a:solidFill>
                <a:latin typeface="+mn-lt"/>
                <a:ea typeface="+mn-ea"/>
                <a:cs typeface="+mn-cs"/>
              </a:defRPr>
            </a:pPr>
            <a:endParaRPr lang="en-US"/>
          </a:p>
        </c:txPr>
        <c:crossAx val="1692011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legend>
      <c:legendPos val="r"/>
      <c:overlay val="0"/>
      <c:txPr>
        <a:bodyPr/>
        <a:lstStyle/>
        <a:p>
          <a:pPr rtl="0">
            <a:defRPr sz="1800" baseline="0"/>
          </a:pPr>
          <a:endParaRPr lang="en-US"/>
        </a:p>
      </c:txPr>
    </c:legend>
    <c:plotVisOnly val="1"/>
    <c:dispBlanksAs val="gap"/>
    <c:showDLblsOverMax val="0"/>
  </c:chart>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AC9E-F348-B35F-FE37925C28AD}"/>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AC9E-F348-B35F-FE37925C28AD}"/>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AC9E-F348-B35F-FE37925C28AD}"/>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AC9E-F348-B35F-FE37925C28AD}"/>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AC9E-F348-B35F-FE37925C28AD}"/>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Asian</c:v>
                </c:pt>
                <c:pt idx="1">
                  <c:v>Black</c:v>
                </c:pt>
                <c:pt idx="2">
                  <c:v>Hispanic/Latino</c:v>
                </c:pt>
                <c:pt idx="3">
                  <c:v>White</c:v>
                </c:pt>
                <c:pt idx="4">
                  <c:v>Other</c:v>
                </c:pt>
              </c:strCache>
            </c:strRef>
          </c:cat>
          <c:val>
            <c:numRef>
              <c:f>Sheet1!$B$2:$B$6</c:f>
              <c:numCache>
                <c:formatCode>0%</c:formatCode>
                <c:ptCount val="5"/>
                <c:pt idx="0">
                  <c:v>0.06</c:v>
                </c:pt>
                <c:pt idx="1">
                  <c:v>0.21</c:v>
                </c:pt>
                <c:pt idx="2">
                  <c:v>0.08</c:v>
                </c:pt>
                <c:pt idx="3">
                  <c:v>0.62</c:v>
                </c:pt>
                <c:pt idx="4">
                  <c:v>0.03</c:v>
                </c:pt>
              </c:numCache>
            </c:numRef>
          </c:val>
          <c:extLst>
            <c:ext xmlns:c16="http://schemas.microsoft.com/office/drawing/2014/chart" uri="{C3380CC4-5D6E-409C-BE32-E72D297353CC}">
              <c16:uniqueId val="{0000000A-AC9E-F348-B35F-FE37925C28AD}"/>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706300271883055"/>
          <c:y val="0.31153224540056623"/>
          <c:w val="0.29306745289125857"/>
          <c:h val="0.5251394639422739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Sheet1!$K$20</c:f>
              <c:strCache>
                <c:ptCount val="1"/>
                <c:pt idx="0">
                  <c:v>SEPA</c:v>
                </c:pt>
              </c:strCache>
            </c:strRef>
          </c:tx>
          <c:spPr>
            <a:solidFill>
              <a:schemeClr val="accent1"/>
            </a:solidFill>
            <a:ln>
              <a:solidFill>
                <a:schemeClr val="accent1"/>
              </a:solidFill>
            </a:ln>
            <a:effectLst/>
          </c:spPr>
          <c:invertIfNegative val="0"/>
          <c:cat>
            <c:strRef>
              <c:f>Sheet1!$J$21:$J$25</c:f>
              <c:strCache>
                <c:ptCount val="5"/>
                <c:pt idx="0">
                  <c:v>Asian</c:v>
                </c:pt>
                <c:pt idx="1">
                  <c:v>Black</c:v>
                </c:pt>
                <c:pt idx="2">
                  <c:v>White</c:v>
                </c:pt>
                <c:pt idx="3">
                  <c:v>Hispanic</c:v>
                </c:pt>
                <c:pt idx="4">
                  <c:v>Other</c:v>
                </c:pt>
              </c:strCache>
            </c:strRef>
          </c:cat>
          <c:val>
            <c:numRef>
              <c:f>Sheet1!$K$21:$K$25</c:f>
              <c:numCache>
                <c:formatCode>General</c:formatCode>
                <c:ptCount val="5"/>
                <c:pt idx="0">
                  <c:v>1.48</c:v>
                </c:pt>
                <c:pt idx="1">
                  <c:v>8.31</c:v>
                </c:pt>
                <c:pt idx="2">
                  <c:v>85.78</c:v>
                </c:pt>
                <c:pt idx="3">
                  <c:v>2.62</c:v>
                </c:pt>
                <c:pt idx="4">
                  <c:v>1.69</c:v>
                </c:pt>
              </c:numCache>
            </c:numRef>
          </c:val>
          <c:extLst>
            <c:ext xmlns:c16="http://schemas.microsoft.com/office/drawing/2014/chart" uri="{C3380CC4-5D6E-409C-BE32-E72D297353CC}">
              <c16:uniqueId val="{00000000-1EBF-404B-B0DE-DCAB652342A6}"/>
            </c:ext>
          </c:extLst>
        </c:ser>
        <c:dLbls>
          <c:showLegendKey val="0"/>
          <c:showVal val="0"/>
          <c:showCatName val="0"/>
          <c:showSerName val="0"/>
          <c:showPercent val="0"/>
          <c:showBubbleSize val="0"/>
        </c:dLbls>
        <c:gapWidth val="150"/>
        <c:axId val="892295696"/>
        <c:axId val="892297968"/>
      </c:barChart>
      <c:lineChart>
        <c:grouping val="standard"/>
        <c:varyColors val="0"/>
        <c:ser>
          <c:idx val="1"/>
          <c:order val="1"/>
          <c:tx>
            <c:strRef>
              <c:f>Sheet1!$L$20</c:f>
              <c:strCache>
                <c:ptCount val="1"/>
                <c:pt idx="0">
                  <c:v>Region</c:v>
                </c:pt>
              </c:strCache>
            </c:strRef>
          </c:tx>
          <c:spPr>
            <a:ln w="28575" cap="rnd">
              <a:solidFill>
                <a:schemeClr val="accent2"/>
              </a:solidFill>
              <a:round/>
            </a:ln>
            <a:effectLst/>
          </c:spPr>
          <c:marker>
            <c:symbol val="none"/>
          </c:marker>
          <c:cat>
            <c:strRef>
              <c:f>Sheet1!$J$21:$J$25</c:f>
              <c:strCache>
                <c:ptCount val="5"/>
                <c:pt idx="0">
                  <c:v>Asian</c:v>
                </c:pt>
                <c:pt idx="1">
                  <c:v>Black</c:v>
                </c:pt>
                <c:pt idx="2">
                  <c:v>White</c:v>
                </c:pt>
                <c:pt idx="3">
                  <c:v>Hispanic</c:v>
                </c:pt>
                <c:pt idx="4">
                  <c:v>Other</c:v>
                </c:pt>
              </c:strCache>
            </c:strRef>
          </c:cat>
          <c:val>
            <c:numRef>
              <c:f>Sheet1!$L$21:$L$25</c:f>
              <c:numCache>
                <c:formatCode>General</c:formatCode>
                <c:ptCount val="5"/>
                <c:pt idx="0">
                  <c:v>6</c:v>
                </c:pt>
                <c:pt idx="1">
                  <c:v>21</c:v>
                </c:pt>
                <c:pt idx="2">
                  <c:v>62</c:v>
                </c:pt>
                <c:pt idx="3">
                  <c:v>8</c:v>
                </c:pt>
                <c:pt idx="4">
                  <c:v>3</c:v>
                </c:pt>
              </c:numCache>
            </c:numRef>
          </c:val>
          <c:smooth val="0"/>
          <c:extLst>
            <c:ext xmlns:c16="http://schemas.microsoft.com/office/drawing/2014/chart" uri="{C3380CC4-5D6E-409C-BE32-E72D297353CC}">
              <c16:uniqueId val="{00000001-1EBF-404B-B0DE-DCAB652342A6}"/>
            </c:ext>
          </c:extLst>
        </c:ser>
        <c:dLbls>
          <c:showLegendKey val="0"/>
          <c:showVal val="0"/>
          <c:showCatName val="0"/>
          <c:showSerName val="0"/>
          <c:showPercent val="0"/>
          <c:showBubbleSize val="0"/>
        </c:dLbls>
        <c:marker val="1"/>
        <c:smooth val="0"/>
        <c:axId val="892295696"/>
        <c:axId val="892297968"/>
      </c:lineChart>
      <c:catAx>
        <c:axId val="89229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92297968"/>
        <c:crosses val="autoZero"/>
        <c:auto val="1"/>
        <c:lblAlgn val="ctr"/>
        <c:lblOffset val="100"/>
        <c:noMultiLvlLbl val="0"/>
      </c:catAx>
      <c:valAx>
        <c:axId val="89229796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92295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5">
  <a:schemeClr val="accent2"/>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0.52581</cdr:x>
      <cdr:y>0.91718</cdr:y>
    </cdr:from>
    <cdr:to>
      <cdr:x>0.92299</cdr:x>
      <cdr:y>1</cdr:y>
    </cdr:to>
    <cdr:sp macro="" textlink="">
      <cdr:nvSpPr>
        <cdr:cNvPr id="4" name="TextBox 1"/>
        <cdr:cNvSpPr txBox="1"/>
      </cdr:nvSpPr>
      <cdr:spPr>
        <a:xfrm xmlns:a="http://schemas.openxmlformats.org/drawingml/2006/main">
          <a:off x="6115460" y="4698133"/>
          <a:ext cx="4619459" cy="424209"/>
        </a:xfrm>
        <a:prstGeom xmlns:a="http://schemas.openxmlformats.org/drawingml/2006/main" prst="rect">
          <a:avLst/>
        </a:prstGeom>
      </cdr:spPr>
      <cdr:txBody>
        <a:bodyPr xmlns:a="http://schemas.openxmlformats.org/drawingml/2006/main" wrap="non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100" dirty="0"/>
            <a:t>Source: ELCA Congregational</a:t>
          </a:r>
          <a:r>
            <a:rPr lang="en-US" sz="1100" baseline="0" dirty="0"/>
            <a:t> Reports 2022</a:t>
          </a:r>
          <a:r>
            <a:rPr lang="en-US" sz="1100" baseline="30000" dirty="0"/>
            <a:t>4</a:t>
          </a:r>
          <a:endParaRPr lang="en-US" sz="1100" baseline="0" dirty="0"/>
        </a:p>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0.45927</cdr:x>
      <cdr:y>0.90042</cdr:y>
    </cdr:from>
    <cdr:to>
      <cdr:x>0.98414</cdr:x>
      <cdr:y>0.97925</cdr:y>
    </cdr:to>
    <cdr:sp macro="" textlink="">
      <cdr:nvSpPr>
        <cdr:cNvPr id="2" name="TextBox 1"/>
        <cdr:cNvSpPr txBox="1"/>
      </cdr:nvSpPr>
      <cdr:spPr>
        <a:xfrm xmlns:a="http://schemas.openxmlformats.org/drawingml/2006/main">
          <a:off x="3033743" y="4133872"/>
          <a:ext cx="3467075" cy="3619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Source:  November 2023 MissionInsite Report</a:t>
          </a:r>
          <a:r>
            <a:rPr lang="en-US" sz="1400" baseline="30000" dirty="0"/>
            <a:t>2</a:t>
          </a:r>
          <a:r>
            <a:rPr lang="en-US" sz="1400" dirty="0"/>
            <a:t> </a:t>
          </a:r>
        </a:p>
      </cdr:txBody>
    </cdr:sp>
  </cdr:relSizeAnchor>
</c:userShapes>
</file>

<file path=ppt/drawings/drawing3.xml><?xml version="1.0" encoding="utf-8"?>
<c:userShapes xmlns:c="http://schemas.openxmlformats.org/drawingml/2006/chart">
  <cdr:relSizeAnchor xmlns:cdr="http://schemas.openxmlformats.org/drawingml/2006/chartDrawing">
    <cdr:from>
      <cdr:x>0.25448</cdr:x>
      <cdr:y>0.39061</cdr:y>
    </cdr:from>
    <cdr:to>
      <cdr:x>0.34647</cdr:x>
      <cdr:y>0.53366</cdr:y>
    </cdr:to>
    <cdr:sp macro="" textlink="">
      <cdr:nvSpPr>
        <cdr:cNvPr id="3" name="TextBox 2"/>
        <cdr:cNvSpPr txBox="1"/>
      </cdr:nvSpPr>
      <cdr:spPr>
        <a:xfrm xmlns:a="http://schemas.openxmlformats.org/drawingml/2006/main">
          <a:off x="2382023" y="1428690"/>
          <a:ext cx="861133" cy="523220"/>
        </a:xfrm>
        <a:prstGeom xmlns:a="http://schemas.openxmlformats.org/drawingml/2006/main" prst="rect">
          <a:avLst/>
        </a:prstGeom>
      </cdr:spPr>
      <cdr:txBody>
        <a:bodyPr xmlns:a="http://schemas.openxmlformats.org/drawingml/2006/main" vertOverflow="clip" wrap="none" rtlCol="0">
          <a:spAutoFit/>
        </a:bodyPr>
        <a:lstStyle xmlns:a="http://schemas.openxmlformats.org/drawingml/2006/main"/>
        <a:p xmlns:a="http://schemas.openxmlformats.org/drawingml/2006/main">
          <a:r>
            <a:rPr lang="en-US" sz="2800" dirty="0">
              <a:solidFill>
                <a:schemeClr val="bg1"/>
              </a:solidFill>
            </a:rPr>
            <a:t>58%</a:t>
          </a:r>
        </a:p>
      </cdr:txBody>
    </cdr:sp>
  </cdr:relSizeAnchor>
  <cdr:relSizeAnchor xmlns:cdr="http://schemas.openxmlformats.org/drawingml/2006/chartDrawing">
    <cdr:from>
      <cdr:x>0.71868</cdr:x>
      <cdr:y>0.53812</cdr:y>
    </cdr:from>
    <cdr:to>
      <cdr:x>0.81067</cdr:x>
      <cdr:y>0.68117</cdr:y>
    </cdr:to>
    <cdr:sp macro="" textlink="">
      <cdr:nvSpPr>
        <cdr:cNvPr id="4" name="TextBox 3"/>
        <cdr:cNvSpPr txBox="1"/>
      </cdr:nvSpPr>
      <cdr:spPr>
        <a:xfrm xmlns:a="http://schemas.openxmlformats.org/drawingml/2006/main">
          <a:off x="6727180" y="1968216"/>
          <a:ext cx="861133" cy="523220"/>
        </a:xfrm>
        <a:prstGeom xmlns:a="http://schemas.openxmlformats.org/drawingml/2006/main" prst="rect">
          <a:avLst/>
        </a:prstGeom>
      </cdr:spPr>
      <cdr:txBody>
        <a:bodyPr xmlns:a="http://schemas.openxmlformats.org/drawingml/2006/main" vertOverflow="clip" wrap="none" rtlCol="0">
          <a:spAutoFit/>
        </a:bodyPr>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2800" dirty="0">
              <a:solidFill>
                <a:schemeClr val="bg1"/>
              </a:solidFill>
              <a:effectLst/>
            </a:rPr>
            <a:t>42%</a:t>
          </a:r>
        </a:p>
      </cdr:txBody>
    </cdr:sp>
  </cdr:relSizeAnchor>
</c:userShapes>
</file>

<file path=ppt/drawings/drawing4.xml><?xml version="1.0" encoding="utf-8"?>
<c:userShapes xmlns:c="http://schemas.openxmlformats.org/drawingml/2006/chart">
  <cdr:relSizeAnchor xmlns:cdr="http://schemas.openxmlformats.org/drawingml/2006/chartDrawing">
    <cdr:from>
      <cdr:x>0.81924</cdr:x>
      <cdr:y>0.60106</cdr:y>
    </cdr:from>
    <cdr:to>
      <cdr:x>0.89318</cdr:x>
      <cdr:y>0.66607</cdr:y>
    </cdr:to>
    <cdr:sp macro="" textlink="">
      <cdr:nvSpPr>
        <cdr:cNvPr id="2" name="TextBox 1"/>
        <cdr:cNvSpPr txBox="1"/>
      </cdr:nvSpPr>
      <cdr:spPr>
        <a:xfrm xmlns:a="http://schemas.openxmlformats.org/drawingml/2006/main">
          <a:off x="7249475" y="2845568"/>
          <a:ext cx="654346" cy="307777"/>
        </a:xfrm>
        <a:prstGeom xmlns:a="http://schemas.openxmlformats.org/drawingml/2006/main" prst="rect">
          <a:avLst/>
        </a:prstGeom>
      </cdr:spPr>
      <cdr:txBody>
        <a:bodyPr xmlns:a="http://schemas.openxmlformats.org/drawingml/2006/main" vertOverflow="clip" wrap="none" rtlCol="0">
          <a:spAutoFit/>
        </a:bodyPr>
        <a:lstStyle xmlns:a="http://schemas.openxmlformats.org/drawingml/2006/main"/>
        <a:p xmlns:a="http://schemas.openxmlformats.org/drawingml/2006/main">
          <a:r>
            <a:rPr lang="en-US" sz="1400" baseline="0" dirty="0"/>
            <a:t>(21%)</a:t>
          </a:r>
        </a:p>
      </cdr:txBody>
    </cdr:sp>
  </cdr:relSizeAnchor>
  <cdr:relSizeAnchor xmlns:cdr="http://schemas.openxmlformats.org/drawingml/2006/chartDrawing">
    <cdr:from>
      <cdr:x>0.41111</cdr:x>
      <cdr:y>0.89583</cdr:y>
    </cdr:from>
    <cdr:to>
      <cdr:x>0.98675</cdr:x>
      <cdr:y>0.96982</cdr:y>
    </cdr:to>
    <cdr:sp macro="" textlink="">
      <cdr:nvSpPr>
        <cdr:cNvPr id="4" name="TextBox 1"/>
        <cdr:cNvSpPr txBox="1"/>
      </cdr:nvSpPr>
      <cdr:spPr>
        <a:xfrm xmlns:a="http://schemas.openxmlformats.org/drawingml/2006/main">
          <a:off x="1879600" y="3110211"/>
          <a:ext cx="2631811" cy="256878"/>
        </a:xfrm>
        <a:prstGeom xmlns:a="http://schemas.openxmlformats.org/drawingml/2006/main" prst="rect">
          <a:avLst/>
        </a:prstGeom>
      </cdr:spPr>
      <cdr:txBody>
        <a:bodyPr xmlns:a="http://schemas.openxmlformats.org/drawingml/2006/main" wrap="non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Source: ELCA Congregational</a:t>
          </a:r>
          <a:r>
            <a:rPr lang="en-US" sz="1100" baseline="0" dirty="0"/>
            <a:t> Reports 2022</a:t>
          </a:r>
          <a:r>
            <a:rPr lang="en-US" sz="1100" baseline="30000" dirty="0"/>
            <a:t>4</a:t>
          </a:r>
          <a:endParaRPr lang="en-US" sz="1100" baseline="0" dirty="0"/>
        </a:p>
        <a:p xmlns:a="http://schemas.openxmlformats.org/drawingml/2006/main">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0.17708</cdr:x>
      <cdr:y>0.35417</cdr:y>
    </cdr:from>
    <cdr:to>
      <cdr:x>0.92708</cdr:x>
      <cdr:y>0.47222</cdr:y>
    </cdr:to>
    <cdr:sp macro="" textlink="">
      <cdr:nvSpPr>
        <cdr:cNvPr id="2" name="TextBox 1"/>
        <cdr:cNvSpPr txBox="1"/>
      </cdr:nvSpPr>
      <cdr:spPr>
        <a:xfrm xmlns:a="http://schemas.openxmlformats.org/drawingml/2006/main">
          <a:off x="809625" y="971550"/>
          <a:ext cx="3429000" cy="3238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0.23674</cdr:x>
      <cdr:y>0.12183</cdr:y>
    </cdr:from>
    <cdr:to>
      <cdr:x>0.70757</cdr:x>
      <cdr:y>0.20487</cdr:y>
    </cdr:to>
    <cdr:sp macro="" textlink="">
      <cdr:nvSpPr>
        <cdr:cNvPr id="3" name="TextBox 2"/>
        <cdr:cNvSpPr txBox="1"/>
      </cdr:nvSpPr>
      <cdr:spPr>
        <a:xfrm xmlns:a="http://schemas.openxmlformats.org/drawingml/2006/main">
          <a:off x="2561626" y="496646"/>
          <a:ext cx="5094569" cy="338554"/>
        </a:xfrm>
        <a:prstGeom xmlns:a="http://schemas.openxmlformats.org/drawingml/2006/main" prst="rect">
          <a:avLst/>
        </a:prstGeom>
      </cdr:spPr>
      <cdr:txBody>
        <a:bodyPr xmlns:a="http://schemas.openxmlformats.org/drawingml/2006/main" vertOverflow="clip" wrap="square" rtlCol="0">
          <a:spAutoFit/>
        </a:bodyPr>
        <a:lstStyle xmlns:a="http://schemas.openxmlformats.org/drawingml/2006/main"/>
        <a:p xmlns:a="http://schemas.openxmlformats.org/drawingml/2006/main">
          <a:r>
            <a:rPr lang="en-US" sz="1600" dirty="0"/>
            <a:t>Average years of service = </a:t>
          </a:r>
          <a:r>
            <a:rPr lang="en-US" sz="1600" baseline="0" dirty="0"/>
            <a:t> </a:t>
          </a:r>
          <a:r>
            <a:rPr lang="en-US" sz="1600" dirty="0"/>
            <a:t>37.6</a:t>
          </a:r>
        </a:p>
      </cdr:txBody>
    </cdr:sp>
  </cdr:relSizeAnchor>
</c:userShapes>
</file>

<file path=ppt/drawings/drawing6.xml><?xml version="1.0" encoding="utf-8"?>
<c:userShapes xmlns:c="http://schemas.openxmlformats.org/drawingml/2006/chart">
  <cdr:relSizeAnchor xmlns:cdr="http://schemas.openxmlformats.org/drawingml/2006/chartDrawing">
    <cdr:from>
      <cdr:x>0.52341</cdr:x>
      <cdr:y>0.0713</cdr:y>
    </cdr:from>
    <cdr:to>
      <cdr:x>0.93383</cdr:x>
      <cdr:y>0.16255</cdr:y>
    </cdr:to>
    <cdr:sp macro="" textlink="">
      <cdr:nvSpPr>
        <cdr:cNvPr id="2" name="TextBox 1"/>
        <cdr:cNvSpPr txBox="1"/>
      </cdr:nvSpPr>
      <cdr:spPr>
        <a:xfrm xmlns:a="http://schemas.openxmlformats.org/drawingml/2006/main">
          <a:off x="5436446" y="331506"/>
          <a:ext cx="4262850" cy="42421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Weighted average = 20 Yrs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900B08-F5DE-CC44-949A-64A4361E678C}" type="datetimeFigureOut">
              <a:rPr lang="en-US" smtClean="0"/>
              <a:t>1/8/24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25F8B7-1F3B-0E49-865D-E7CC3547B7D6}" type="slidenum">
              <a:rPr lang="en-US" smtClean="0"/>
              <a:t>‹#›</a:t>
            </a:fld>
            <a:endParaRPr lang="en-US" dirty="0"/>
          </a:p>
        </p:txBody>
      </p:sp>
    </p:spTree>
    <p:extLst>
      <p:ext uri="{BB962C8B-B14F-4D97-AF65-F5344CB8AC3E}">
        <p14:creationId xmlns:p14="http://schemas.microsoft.com/office/powerpoint/2010/main" val="2349974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1</a:t>
            </a:fld>
            <a:endParaRPr lang="en-US" dirty="0"/>
          </a:p>
        </p:txBody>
      </p:sp>
    </p:spTree>
    <p:extLst>
      <p:ext uri="{BB962C8B-B14F-4D97-AF65-F5344CB8AC3E}">
        <p14:creationId xmlns:p14="http://schemas.microsoft.com/office/powerpoint/2010/main" val="2968234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81</a:t>
            </a:fld>
            <a:endParaRPr lang="en-US" dirty="0"/>
          </a:p>
        </p:txBody>
      </p:sp>
    </p:spTree>
    <p:extLst>
      <p:ext uri="{BB962C8B-B14F-4D97-AF65-F5344CB8AC3E}">
        <p14:creationId xmlns:p14="http://schemas.microsoft.com/office/powerpoint/2010/main" val="1507349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82</a:t>
            </a:fld>
            <a:endParaRPr lang="en-US" dirty="0"/>
          </a:p>
        </p:txBody>
      </p:sp>
    </p:spTree>
    <p:extLst>
      <p:ext uri="{BB962C8B-B14F-4D97-AF65-F5344CB8AC3E}">
        <p14:creationId xmlns:p14="http://schemas.microsoft.com/office/powerpoint/2010/main" val="194704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83</a:t>
            </a:fld>
            <a:endParaRPr lang="en-US" dirty="0"/>
          </a:p>
        </p:txBody>
      </p:sp>
    </p:spTree>
    <p:extLst>
      <p:ext uri="{BB962C8B-B14F-4D97-AF65-F5344CB8AC3E}">
        <p14:creationId xmlns:p14="http://schemas.microsoft.com/office/powerpoint/2010/main" val="1453001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84</a:t>
            </a:fld>
            <a:endParaRPr lang="en-US" dirty="0"/>
          </a:p>
        </p:txBody>
      </p:sp>
    </p:spTree>
    <p:extLst>
      <p:ext uri="{BB962C8B-B14F-4D97-AF65-F5344CB8AC3E}">
        <p14:creationId xmlns:p14="http://schemas.microsoft.com/office/powerpoint/2010/main" val="3307023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85</a:t>
            </a:fld>
            <a:endParaRPr lang="en-US" dirty="0"/>
          </a:p>
        </p:txBody>
      </p:sp>
    </p:spTree>
    <p:extLst>
      <p:ext uri="{BB962C8B-B14F-4D97-AF65-F5344CB8AC3E}">
        <p14:creationId xmlns:p14="http://schemas.microsoft.com/office/powerpoint/2010/main" val="302889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86</a:t>
            </a:fld>
            <a:endParaRPr lang="en-US" dirty="0"/>
          </a:p>
        </p:txBody>
      </p:sp>
    </p:spTree>
    <p:extLst>
      <p:ext uri="{BB962C8B-B14F-4D97-AF65-F5344CB8AC3E}">
        <p14:creationId xmlns:p14="http://schemas.microsoft.com/office/powerpoint/2010/main" val="448334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87</a:t>
            </a:fld>
            <a:endParaRPr lang="en-US" dirty="0"/>
          </a:p>
        </p:txBody>
      </p:sp>
    </p:spTree>
    <p:extLst>
      <p:ext uri="{BB962C8B-B14F-4D97-AF65-F5344CB8AC3E}">
        <p14:creationId xmlns:p14="http://schemas.microsoft.com/office/powerpoint/2010/main" val="1707246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88</a:t>
            </a:fld>
            <a:endParaRPr lang="en-US" dirty="0"/>
          </a:p>
        </p:txBody>
      </p:sp>
    </p:spTree>
    <p:extLst>
      <p:ext uri="{BB962C8B-B14F-4D97-AF65-F5344CB8AC3E}">
        <p14:creationId xmlns:p14="http://schemas.microsoft.com/office/powerpoint/2010/main" val="3883046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89</a:t>
            </a:fld>
            <a:endParaRPr lang="en-US" dirty="0"/>
          </a:p>
        </p:txBody>
      </p:sp>
    </p:spTree>
    <p:extLst>
      <p:ext uri="{BB962C8B-B14F-4D97-AF65-F5344CB8AC3E}">
        <p14:creationId xmlns:p14="http://schemas.microsoft.com/office/powerpoint/2010/main" val="3087937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90</a:t>
            </a:fld>
            <a:endParaRPr lang="en-US" dirty="0"/>
          </a:p>
        </p:txBody>
      </p:sp>
    </p:spTree>
    <p:extLst>
      <p:ext uri="{BB962C8B-B14F-4D97-AF65-F5344CB8AC3E}">
        <p14:creationId xmlns:p14="http://schemas.microsoft.com/office/powerpoint/2010/main" val="313499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14</a:t>
            </a:fld>
            <a:endParaRPr lang="en-US" dirty="0"/>
          </a:p>
        </p:txBody>
      </p:sp>
    </p:spTree>
    <p:extLst>
      <p:ext uri="{BB962C8B-B14F-4D97-AF65-F5344CB8AC3E}">
        <p14:creationId xmlns:p14="http://schemas.microsoft.com/office/powerpoint/2010/main" val="1869805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91</a:t>
            </a:fld>
            <a:endParaRPr lang="en-US" dirty="0"/>
          </a:p>
        </p:txBody>
      </p:sp>
    </p:spTree>
    <p:extLst>
      <p:ext uri="{BB962C8B-B14F-4D97-AF65-F5344CB8AC3E}">
        <p14:creationId xmlns:p14="http://schemas.microsoft.com/office/powerpoint/2010/main" val="1258312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92</a:t>
            </a:fld>
            <a:endParaRPr lang="en-US" dirty="0"/>
          </a:p>
        </p:txBody>
      </p:sp>
    </p:spTree>
    <p:extLst>
      <p:ext uri="{BB962C8B-B14F-4D97-AF65-F5344CB8AC3E}">
        <p14:creationId xmlns:p14="http://schemas.microsoft.com/office/powerpoint/2010/main" val="1485187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93</a:t>
            </a:fld>
            <a:endParaRPr lang="en-US" dirty="0"/>
          </a:p>
        </p:txBody>
      </p:sp>
    </p:spTree>
    <p:extLst>
      <p:ext uri="{BB962C8B-B14F-4D97-AF65-F5344CB8AC3E}">
        <p14:creationId xmlns:p14="http://schemas.microsoft.com/office/powerpoint/2010/main" val="1823254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94</a:t>
            </a:fld>
            <a:endParaRPr lang="en-US" dirty="0"/>
          </a:p>
        </p:txBody>
      </p:sp>
    </p:spTree>
    <p:extLst>
      <p:ext uri="{BB962C8B-B14F-4D97-AF65-F5344CB8AC3E}">
        <p14:creationId xmlns:p14="http://schemas.microsoft.com/office/powerpoint/2010/main" val="1395422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95</a:t>
            </a:fld>
            <a:endParaRPr lang="en-US" dirty="0"/>
          </a:p>
        </p:txBody>
      </p:sp>
    </p:spTree>
    <p:extLst>
      <p:ext uri="{BB962C8B-B14F-4D97-AF65-F5344CB8AC3E}">
        <p14:creationId xmlns:p14="http://schemas.microsoft.com/office/powerpoint/2010/main" val="20029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100</a:t>
            </a:fld>
            <a:endParaRPr lang="en-US" dirty="0"/>
          </a:p>
        </p:txBody>
      </p:sp>
    </p:spTree>
    <p:extLst>
      <p:ext uri="{BB962C8B-B14F-4D97-AF65-F5344CB8AC3E}">
        <p14:creationId xmlns:p14="http://schemas.microsoft.com/office/powerpoint/2010/main" val="1424242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101</a:t>
            </a:fld>
            <a:endParaRPr lang="en-US" dirty="0"/>
          </a:p>
        </p:txBody>
      </p:sp>
    </p:spTree>
    <p:extLst>
      <p:ext uri="{BB962C8B-B14F-4D97-AF65-F5344CB8AC3E}">
        <p14:creationId xmlns:p14="http://schemas.microsoft.com/office/powerpoint/2010/main" val="108419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102</a:t>
            </a:fld>
            <a:endParaRPr lang="en-US" dirty="0"/>
          </a:p>
        </p:txBody>
      </p:sp>
    </p:spTree>
    <p:extLst>
      <p:ext uri="{BB962C8B-B14F-4D97-AF65-F5344CB8AC3E}">
        <p14:creationId xmlns:p14="http://schemas.microsoft.com/office/powerpoint/2010/main" val="3822031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103</a:t>
            </a:fld>
            <a:endParaRPr lang="en-US" dirty="0"/>
          </a:p>
        </p:txBody>
      </p:sp>
    </p:spTree>
    <p:extLst>
      <p:ext uri="{BB962C8B-B14F-4D97-AF65-F5344CB8AC3E}">
        <p14:creationId xmlns:p14="http://schemas.microsoft.com/office/powerpoint/2010/main" val="1510574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104</a:t>
            </a:fld>
            <a:endParaRPr lang="en-US" dirty="0"/>
          </a:p>
        </p:txBody>
      </p:sp>
    </p:spTree>
    <p:extLst>
      <p:ext uri="{BB962C8B-B14F-4D97-AF65-F5344CB8AC3E}">
        <p14:creationId xmlns:p14="http://schemas.microsoft.com/office/powerpoint/2010/main" val="3091077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17</a:t>
            </a:fld>
            <a:endParaRPr lang="en-US" dirty="0"/>
          </a:p>
        </p:txBody>
      </p:sp>
    </p:spTree>
    <p:extLst>
      <p:ext uri="{BB962C8B-B14F-4D97-AF65-F5344CB8AC3E}">
        <p14:creationId xmlns:p14="http://schemas.microsoft.com/office/powerpoint/2010/main" val="3194270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105</a:t>
            </a:fld>
            <a:endParaRPr lang="en-US" dirty="0"/>
          </a:p>
        </p:txBody>
      </p:sp>
    </p:spTree>
    <p:extLst>
      <p:ext uri="{BB962C8B-B14F-4D97-AF65-F5344CB8AC3E}">
        <p14:creationId xmlns:p14="http://schemas.microsoft.com/office/powerpoint/2010/main" val="2155521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129</a:t>
            </a:fld>
            <a:endParaRPr lang="en-US" dirty="0"/>
          </a:p>
        </p:txBody>
      </p:sp>
    </p:spTree>
    <p:extLst>
      <p:ext uri="{BB962C8B-B14F-4D97-AF65-F5344CB8AC3E}">
        <p14:creationId xmlns:p14="http://schemas.microsoft.com/office/powerpoint/2010/main" val="2718549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18</a:t>
            </a:fld>
            <a:endParaRPr lang="en-US" dirty="0"/>
          </a:p>
        </p:txBody>
      </p:sp>
    </p:spTree>
    <p:extLst>
      <p:ext uri="{BB962C8B-B14F-4D97-AF65-F5344CB8AC3E}">
        <p14:creationId xmlns:p14="http://schemas.microsoft.com/office/powerpoint/2010/main" val="3195542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19</a:t>
            </a:fld>
            <a:endParaRPr lang="en-US" dirty="0"/>
          </a:p>
        </p:txBody>
      </p:sp>
    </p:spTree>
    <p:extLst>
      <p:ext uri="{BB962C8B-B14F-4D97-AF65-F5344CB8AC3E}">
        <p14:creationId xmlns:p14="http://schemas.microsoft.com/office/powerpoint/2010/main" val="2218673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29</a:t>
            </a:fld>
            <a:endParaRPr lang="en-US" dirty="0"/>
          </a:p>
        </p:txBody>
      </p:sp>
    </p:spTree>
    <p:extLst>
      <p:ext uri="{BB962C8B-B14F-4D97-AF65-F5344CB8AC3E}">
        <p14:creationId xmlns:p14="http://schemas.microsoft.com/office/powerpoint/2010/main" val="816061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41</a:t>
            </a:fld>
            <a:endParaRPr lang="en-US" dirty="0"/>
          </a:p>
        </p:txBody>
      </p:sp>
    </p:spTree>
    <p:extLst>
      <p:ext uri="{BB962C8B-B14F-4D97-AF65-F5344CB8AC3E}">
        <p14:creationId xmlns:p14="http://schemas.microsoft.com/office/powerpoint/2010/main" val="188280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79</a:t>
            </a:fld>
            <a:endParaRPr lang="en-US" dirty="0"/>
          </a:p>
        </p:txBody>
      </p:sp>
    </p:spTree>
    <p:extLst>
      <p:ext uri="{BB962C8B-B14F-4D97-AF65-F5344CB8AC3E}">
        <p14:creationId xmlns:p14="http://schemas.microsoft.com/office/powerpoint/2010/main" val="4232652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5F8B7-1F3B-0E49-865D-E7CC3547B7D6}" type="slidenum">
              <a:rPr lang="en-US" smtClean="0"/>
              <a:t>80</a:t>
            </a:fld>
            <a:endParaRPr lang="en-US" dirty="0"/>
          </a:p>
        </p:txBody>
      </p:sp>
    </p:spTree>
    <p:extLst>
      <p:ext uri="{BB962C8B-B14F-4D97-AF65-F5344CB8AC3E}">
        <p14:creationId xmlns:p14="http://schemas.microsoft.com/office/powerpoint/2010/main" val="3545917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1/8/24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9007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1354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1/8/24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4216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1/8/24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5586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1/8/24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2333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4478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1461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1068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1/8/24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1846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5755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1/8/24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2890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2991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1/8/24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1377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5125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1/8/24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093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7884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2488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1/8/24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195985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DF51F-E652-30D1-7BE9-D318057B4E5A}"/>
              </a:ext>
            </a:extLst>
          </p:cNvPr>
          <p:cNvSpPr>
            <a:spLocks noGrp="1"/>
          </p:cNvSpPr>
          <p:nvPr>
            <p:ph type="ctrTitle"/>
          </p:nvPr>
        </p:nvSpPr>
        <p:spPr/>
        <p:txBody>
          <a:bodyPr/>
          <a:lstStyle/>
          <a:p>
            <a:r>
              <a:rPr lang="en-US" dirty="0">
                <a:latin typeface="+mn-lt"/>
              </a:rPr>
              <a:t>Synod profile 2024</a:t>
            </a:r>
          </a:p>
        </p:txBody>
      </p:sp>
      <p:sp>
        <p:nvSpPr>
          <p:cNvPr id="3" name="Subtitle 2">
            <a:extLst>
              <a:ext uri="{FF2B5EF4-FFF2-40B4-BE49-F238E27FC236}">
                <a16:creationId xmlns:a16="http://schemas.microsoft.com/office/drawing/2014/main" id="{3C96AFE5-9295-F59C-2A86-18DC8ECFB9EF}"/>
              </a:ext>
            </a:extLst>
          </p:cNvPr>
          <p:cNvSpPr>
            <a:spLocks noGrp="1"/>
          </p:cNvSpPr>
          <p:nvPr>
            <p:ph type="subTitle" idx="1"/>
          </p:nvPr>
        </p:nvSpPr>
        <p:spPr>
          <a:xfrm>
            <a:off x="1371600" y="3628501"/>
            <a:ext cx="9448800" cy="685800"/>
          </a:xfrm>
        </p:spPr>
        <p:txBody>
          <a:bodyPr>
            <a:normAutofit/>
          </a:bodyPr>
          <a:lstStyle/>
          <a:p>
            <a:r>
              <a:rPr lang="en-US" sz="3200" dirty="0"/>
              <a:t>SOUTHEASTERN PENNSYLVANIA SYNOD, ELCA</a:t>
            </a:r>
          </a:p>
        </p:txBody>
      </p:sp>
      <p:pic>
        <p:nvPicPr>
          <p:cNvPr id="11" name="Picture 10" descr="A logo with a cross in the center&#10;&#10;Description automatically generated">
            <a:extLst>
              <a:ext uri="{FF2B5EF4-FFF2-40B4-BE49-F238E27FC236}">
                <a16:creationId xmlns:a16="http://schemas.microsoft.com/office/drawing/2014/main" id="{FFD88AB1-93C5-593B-BEDF-D197A3EE0AD0}"/>
              </a:ext>
            </a:extLst>
          </p:cNvPr>
          <p:cNvPicPr>
            <a:picLocks noChangeAspect="1"/>
          </p:cNvPicPr>
          <p:nvPr/>
        </p:nvPicPr>
        <p:blipFill rotWithShape="1">
          <a:blip r:embed="rId3"/>
          <a:srcRect l="5844" b="37904"/>
          <a:stretch/>
        </p:blipFill>
        <p:spPr>
          <a:xfrm>
            <a:off x="5278151" y="170652"/>
            <a:ext cx="8562540" cy="2420148"/>
          </a:xfrm>
          <a:prstGeom prst="rect">
            <a:avLst/>
          </a:prstGeom>
        </p:spPr>
      </p:pic>
    </p:spTree>
    <p:extLst>
      <p:ext uri="{BB962C8B-B14F-4D97-AF65-F5344CB8AC3E}">
        <p14:creationId xmlns:p14="http://schemas.microsoft.com/office/powerpoint/2010/main" val="414606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D6CE-310E-816E-71FE-9BE2041A3961}"/>
              </a:ext>
            </a:extLst>
          </p:cNvPr>
          <p:cNvSpPr>
            <a:spLocks noGrp="1"/>
          </p:cNvSpPr>
          <p:nvPr>
            <p:ph type="title"/>
          </p:nvPr>
        </p:nvSpPr>
        <p:spPr>
          <a:xfrm>
            <a:off x="2064169" y="657708"/>
            <a:ext cx="9353132" cy="626807"/>
          </a:xfrm>
        </p:spPr>
        <p:txBody>
          <a:bodyPr>
            <a:normAutofit/>
          </a:bodyPr>
          <a:lstStyle/>
          <a:p>
            <a:r>
              <a:rPr lang="en-US" sz="3200" dirty="0"/>
              <a:t>General population of the region</a:t>
            </a:r>
            <a:r>
              <a:rPr lang="en-US" sz="3200" baseline="30000" dirty="0"/>
              <a:t>10</a:t>
            </a:r>
            <a:endParaRPr lang="en-US" sz="3200" dirty="0"/>
          </a:p>
        </p:txBody>
      </p:sp>
      <p:graphicFrame>
        <p:nvGraphicFramePr>
          <p:cNvPr id="3" name="Chart 2">
            <a:extLst>
              <a:ext uri="{FF2B5EF4-FFF2-40B4-BE49-F238E27FC236}">
                <a16:creationId xmlns:a16="http://schemas.microsoft.com/office/drawing/2014/main" id="{C99AECD3-E300-D3C3-5A57-E9D5B3C749A5}"/>
              </a:ext>
            </a:extLst>
          </p:cNvPr>
          <p:cNvGraphicFramePr>
            <a:graphicFrameLocks/>
          </p:cNvGraphicFramePr>
          <p:nvPr>
            <p:extLst>
              <p:ext uri="{D42A27DB-BD31-4B8C-83A1-F6EECF244321}">
                <p14:modId xmlns:p14="http://schemas.microsoft.com/office/powerpoint/2010/main" val="1997444273"/>
              </p:ext>
            </p:extLst>
          </p:nvPr>
        </p:nvGraphicFramePr>
        <p:xfrm>
          <a:off x="1530594" y="2057401"/>
          <a:ext cx="9217741" cy="40362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6503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50D2-E9D8-5BA1-4CDB-A833D07CE029}"/>
              </a:ext>
            </a:extLst>
          </p:cNvPr>
          <p:cNvSpPr>
            <a:spLocks noGrp="1"/>
          </p:cNvSpPr>
          <p:nvPr>
            <p:ph type="title"/>
          </p:nvPr>
        </p:nvSpPr>
        <p:spPr>
          <a:xfrm>
            <a:off x="139097" y="216259"/>
            <a:ext cx="11375570" cy="1524001"/>
          </a:xfrm>
        </p:spPr>
        <p:txBody>
          <a:bodyPr>
            <a:noAutofit/>
          </a:bodyPr>
          <a:lstStyle/>
          <a:p>
            <a:r>
              <a:rPr lang="en-US" sz="3600" cap="none" dirty="0">
                <a:solidFill>
                  <a:srgbClr val="202124"/>
                </a:solidFill>
              </a:rPr>
              <a:t>LEADS AND SUPPORTS </a:t>
            </a:r>
            <a:br>
              <a:rPr lang="en-US" sz="3600" cap="none" dirty="0">
                <a:solidFill>
                  <a:srgbClr val="202124"/>
                </a:solidFill>
              </a:rPr>
            </a:br>
            <a:r>
              <a:rPr lang="en-US" sz="3600" cap="none" dirty="0">
                <a:solidFill>
                  <a:srgbClr val="202124"/>
                </a:solidFill>
              </a:rPr>
              <a:t>CONGREGATIONS IN INTENTIONAL </a:t>
            </a:r>
            <a:br>
              <a:rPr lang="en-US" sz="3600" cap="none" dirty="0">
                <a:solidFill>
                  <a:srgbClr val="202124"/>
                </a:solidFill>
              </a:rPr>
            </a:br>
            <a:r>
              <a:rPr lang="en-US" sz="3600" cap="none" dirty="0">
                <a:solidFill>
                  <a:srgbClr val="202124"/>
                </a:solidFill>
              </a:rPr>
              <a:t>AND AUTHENTIC EVANGELISM</a:t>
            </a:r>
            <a:endParaRPr lang="en-US" sz="3600" cap="none" dirty="0"/>
          </a:p>
        </p:txBody>
      </p:sp>
      <p:pic>
        <p:nvPicPr>
          <p:cNvPr id="1026" name="Picture 2" descr="Forms response chart. Question title: Church vitality can be measured in several ways. Each of these activities can contribute to the health and well being of ministry settings. As you consider the synod, how does it currently rate in these areas?. Number of responses: .">
            <a:extLst>
              <a:ext uri="{FF2B5EF4-FFF2-40B4-BE49-F238E27FC236}">
                <a16:creationId xmlns:a16="http://schemas.microsoft.com/office/drawing/2014/main" id="{EEC84ADC-ECAE-5399-7047-EA058225EF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39" t="33885" r="58323" b="18159"/>
          <a:stretch/>
        </p:blipFill>
        <p:spPr bwMode="auto">
          <a:xfrm>
            <a:off x="4870564" y="1906072"/>
            <a:ext cx="6148502" cy="43579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F12055-8F75-DBE0-2BC4-A6672E3CCE14}"/>
              </a:ext>
            </a:extLst>
          </p:cNvPr>
          <p:cNvSpPr txBox="1"/>
          <p:nvPr/>
        </p:nvSpPr>
        <p:spPr>
          <a:xfrm>
            <a:off x="838201" y="2257942"/>
            <a:ext cx="3875467" cy="2803781"/>
          </a:xfrm>
          <a:prstGeom prst="rect">
            <a:avLst/>
          </a:prstGeom>
          <a:noFill/>
        </p:spPr>
        <p:txBody>
          <a:bodyPr wrap="square" rtlCol="0">
            <a:spAutoFit/>
          </a:bodyPr>
          <a:lstStyle/>
          <a:p>
            <a:pPr>
              <a:lnSpc>
                <a:spcPct val="150000"/>
              </a:lnSpc>
            </a:pPr>
            <a:r>
              <a:rPr lang="en-US" sz="2000" dirty="0"/>
              <a:t>1 – Excellent (29)</a:t>
            </a:r>
          </a:p>
          <a:p>
            <a:pPr>
              <a:lnSpc>
                <a:spcPct val="150000"/>
              </a:lnSpc>
            </a:pPr>
            <a:r>
              <a:rPr lang="en-US" sz="2000" dirty="0"/>
              <a:t>2 – Good  (66)</a:t>
            </a:r>
          </a:p>
          <a:p>
            <a:pPr>
              <a:lnSpc>
                <a:spcPct val="150000"/>
              </a:lnSpc>
            </a:pPr>
            <a:r>
              <a:rPr lang="en-US" sz="2000" dirty="0"/>
              <a:t>3 – Adequate (102)</a:t>
            </a:r>
          </a:p>
          <a:p>
            <a:pPr>
              <a:lnSpc>
                <a:spcPct val="150000"/>
              </a:lnSpc>
            </a:pPr>
            <a:r>
              <a:rPr lang="en-US" sz="2000" dirty="0"/>
              <a:t>4 – Somewhat Ineffective (81)</a:t>
            </a:r>
          </a:p>
          <a:p>
            <a:pPr>
              <a:lnSpc>
                <a:spcPct val="150000"/>
              </a:lnSpc>
            </a:pPr>
            <a:r>
              <a:rPr lang="en-US" sz="2000" dirty="0"/>
              <a:t>5 – Not Happening (31)</a:t>
            </a:r>
          </a:p>
          <a:p>
            <a:pPr>
              <a:lnSpc>
                <a:spcPct val="150000"/>
              </a:lnSpc>
            </a:pPr>
            <a:r>
              <a:rPr lang="en-US" sz="2000" dirty="0"/>
              <a:t>6 – Unsure (16)</a:t>
            </a:r>
          </a:p>
        </p:txBody>
      </p:sp>
      <p:sp>
        <p:nvSpPr>
          <p:cNvPr id="4" name="Oval 3">
            <a:extLst>
              <a:ext uri="{FF2B5EF4-FFF2-40B4-BE49-F238E27FC236}">
                <a16:creationId xmlns:a16="http://schemas.microsoft.com/office/drawing/2014/main" id="{9B85A91B-B6FD-4C96-102B-4EF3855BB183}"/>
              </a:ext>
            </a:extLst>
          </p:cNvPr>
          <p:cNvSpPr/>
          <p:nvPr/>
        </p:nvSpPr>
        <p:spPr>
          <a:xfrm>
            <a:off x="585788" y="2457967"/>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0B069C8-A4B5-97CF-F002-7C8BD832A373}"/>
              </a:ext>
            </a:extLst>
          </p:cNvPr>
          <p:cNvSpPr/>
          <p:nvPr/>
        </p:nvSpPr>
        <p:spPr>
          <a:xfrm>
            <a:off x="585788" y="2942153"/>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84FE926-3448-E532-FD0E-E20A55B621A3}"/>
              </a:ext>
            </a:extLst>
          </p:cNvPr>
          <p:cNvSpPr/>
          <p:nvPr/>
        </p:nvSpPr>
        <p:spPr>
          <a:xfrm>
            <a:off x="585788" y="3364429"/>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2F787BB-380B-B7B0-CF83-AA8807EA6D27}"/>
              </a:ext>
            </a:extLst>
          </p:cNvPr>
          <p:cNvSpPr/>
          <p:nvPr/>
        </p:nvSpPr>
        <p:spPr>
          <a:xfrm>
            <a:off x="585788" y="3832741"/>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4B2FA0C-CE51-B464-80E1-51865473BCB2}"/>
              </a:ext>
            </a:extLst>
          </p:cNvPr>
          <p:cNvSpPr/>
          <p:nvPr/>
        </p:nvSpPr>
        <p:spPr>
          <a:xfrm>
            <a:off x="585788" y="4248057"/>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6594634-A940-876D-F8B9-B46443830BE7}"/>
              </a:ext>
            </a:extLst>
          </p:cNvPr>
          <p:cNvSpPr/>
          <p:nvPr/>
        </p:nvSpPr>
        <p:spPr>
          <a:xfrm>
            <a:off x="596519" y="4735310"/>
            <a:ext cx="206375" cy="206375"/>
          </a:xfrm>
          <a:prstGeom prst="ellipse">
            <a:avLst/>
          </a:prstGeom>
          <a:solidFill>
            <a:srgbClr val="009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722680CD-1BA5-D5F3-1EA4-8BD71B82299D}"/>
              </a:ext>
            </a:extLst>
          </p:cNvPr>
          <p:cNvSpPr txBox="1">
            <a:spLocks/>
          </p:cNvSpPr>
          <p:nvPr/>
        </p:nvSpPr>
        <p:spPr>
          <a:xfrm>
            <a:off x="2904067" y="6179394"/>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synod vitality</a:t>
            </a:r>
          </a:p>
        </p:txBody>
      </p:sp>
    </p:spTree>
    <p:extLst>
      <p:ext uri="{BB962C8B-B14F-4D97-AF65-F5344CB8AC3E}">
        <p14:creationId xmlns:p14="http://schemas.microsoft.com/office/powerpoint/2010/main" val="252784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50D2-E9D8-5BA1-4CDB-A833D07CE029}"/>
              </a:ext>
            </a:extLst>
          </p:cNvPr>
          <p:cNvSpPr>
            <a:spLocks noGrp="1"/>
          </p:cNvSpPr>
          <p:nvPr>
            <p:ph type="title"/>
          </p:nvPr>
        </p:nvSpPr>
        <p:spPr>
          <a:xfrm>
            <a:off x="408215" y="317505"/>
            <a:ext cx="11375570" cy="1524001"/>
          </a:xfrm>
        </p:spPr>
        <p:txBody>
          <a:bodyPr>
            <a:noAutofit/>
          </a:bodyPr>
          <a:lstStyle/>
          <a:p>
            <a:r>
              <a:rPr lang="en-US" sz="3400" cap="none" dirty="0">
                <a:solidFill>
                  <a:srgbClr val="202124"/>
                </a:solidFill>
              </a:rPr>
              <a:t>AN OUTWARD INCARNATIONAL </a:t>
            </a:r>
            <a:br>
              <a:rPr lang="en-US" sz="3400" cap="none" dirty="0">
                <a:solidFill>
                  <a:srgbClr val="202124"/>
                </a:solidFill>
              </a:rPr>
            </a:br>
            <a:r>
              <a:rPr lang="en-US" sz="3400" cap="none" dirty="0">
                <a:solidFill>
                  <a:srgbClr val="202124"/>
                </a:solidFill>
              </a:rPr>
              <a:t>FOCUS THAT MODELS HOW TO BE </a:t>
            </a:r>
            <a:br>
              <a:rPr lang="en-US" sz="3400" cap="none" dirty="0">
                <a:solidFill>
                  <a:srgbClr val="202124"/>
                </a:solidFill>
              </a:rPr>
            </a:br>
            <a:r>
              <a:rPr lang="en-US" sz="3400" cap="none" dirty="0">
                <a:solidFill>
                  <a:srgbClr val="202124"/>
                </a:solidFill>
              </a:rPr>
              <a:t>JESUS’ HANDS AND FEET</a:t>
            </a:r>
            <a:endParaRPr lang="en-US" sz="3400" cap="none" dirty="0"/>
          </a:p>
        </p:txBody>
      </p:sp>
      <p:pic>
        <p:nvPicPr>
          <p:cNvPr id="1026" name="Picture 2" descr="Forms response chart. Question title: Church vitality can be measured in several ways. Each of these activities can contribute to the health and well being of ministry settings. As you consider the synod, how does it currently rate in these areas?. Number of responses: .">
            <a:extLst>
              <a:ext uri="{FF2B5EF4-FFF2-40B4-BE49-F238E27FC236}">
                <a16:creationId xmlns:a16="http://schemas.microsoft.com/office/drawing/2014/main" id="{EEC84ADC-ECAE-5399-7047-EA058225EF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599" t="33174" r="46463" b="18159"/>
          <a:stretch/>
        </p:blipFill>
        <p:spPr bwMode="auto">
          <a:xfrm>
            <a:off x="4870564" y="1841506"/>
            <a:ext cx="6148502" cy="44224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F12055-8F75-DBE0-2BC4-A6672E3CCE14}"/>
              </a:ext>
            </a:extLst>
          </p:cNvPr>
          <p:cNvSpPr txBox="1"/>
          <p:nvPr/>
        </p:nvSpPr>
        <p:spPr>
          <a:xfrm>
            <a:off x="838201" y="2257942"/>
            <a:ext cx="3875467" cy="2803781"/>
          </a:xfrm>
          <a:prstGeom prst="rect">
            <a:avLst/>
          </a:prstGeom>
          <a:noFill/>
        </p:spPr>
        <p:txBody>
          <a:bodyPr wrap="square" rtlCol="0">
            <a:spAutoFit/>
          </a:bodyPr>
          <a:lstStyle/>
          <a:p>
            <a:pPr>
              <a:lnSpc>
                <a:spcPct val="150000"/>
              </a:lnSpc>
            </a:pPr>
            <a:r>
              <a:rPr lang="en-US" sz="2000" dirty="0"/>
              <a:t>1 – Excellent (55)</a:t>
            </a:r>
          </a:p>
          <a:p>
            <a:pPr>
              <a:lnSpc>
                <a:spcPct val="150000"/>
              </a:lnSpc>
            </a:pPr>
            <a:r>
              <a:rPr lang="en-US" sz="2000" dirty="0"/>
              <a:t>2 – Good  (102)</a:t>
            </a:r>
          </a:p>
          <a:p>
            <a:pPr>
              <a:lnSpc>
                <a:spcPct val="150000"/>
              </a:lnSpc>
            </a:pPr>
            <a:r>
              <a:rPr lang="en-US" sz="2000" dirty="0"/>
              <a:t>3 – Adequate (90)</a:t>
            </a:r>
          </a:p>
          <a:p>
            <a:pPr>
              <a:lnSpc>
                <a:spcPct val="150000"/>
              </a:lnSpc>
            </a:pPr>
            <a:r>
              <a:rPr lang="en-US" sz="2000" dirty="0"/>
              <a:t>4 – Somewhat Ineffective (40)</a:t>
            </a:r>
          </a:p>
          <a:p>
            <a:pPr>
              <a:lnSpc>
                <a:spcPct val="150000"/>
              </a:lnSpc>
            </a:pPr>
            <a:r>
              <a:rPr lang="en-US" sz="2000" dirty="0"/>
              <a:t>5 – Not Happening (18)</a:t>
            </a:r>
          </a:p>
          <a:p>
            <a:pPr>
              <a:lnSpc>
                <a:spcPct val="150000"/>
              </a:lnSpc>
            </a:pPr>
            <a:r>
              <a:rPr lang="en-US" sz="2000" dirty="0"/>
              <a:t>6 – Unsure (20)</a:t>
            </a:r>
          </a:p>
        </p:txBody>
      </p:sp>
      <p:sp>
        <p:nvSpPr>
          <p:cNvPr id="4" name="Oval 3">
            <a:extLst>
              <a:ext uri="{FF2B5EF4-FFF2-40B4-BE49-F238E27FC236}">
                <a16:creationId xmlns:a16="http://schemas.microsoft.com/office/drawing/2014/main" id="{9B85A91B-B6FD-4C96-102B-4EF3855BB183}"/>
              </a:ext>
            </a:extLst>
          </p:cNvPr>
          <p:cNvSpPr/>
          <p:nvPr/>
        </p:nvSpPr>
        <p:spPr>
          <a:xfrm>
            <a:off x="585788" y="2457967"/>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0B069C8-A4B5-97CF-F002-7C8BD832A373}"/>
              </a:ext>
            </a:extLst>
          </p:cNvPr>
          <p:cNvSpPr/>
          <p:nvPr/>
        </p:nvSpPr>
        <p:spPr>
          <a:xfrm>
            <a:off x="585788" y="2942153"/>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84FE926-3448-E532-FD0E-E20A55B621A3}"/>
              </a:ext>
            </a:extLst>
          </p:cNvPr>
          <p:cNvSpPr/>
          <p:nvPr/>
        </p:nvSpPr>
        <p:spPr>
          <a:xfrm>
            <a:off x="585788" y="3364429"/>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2F787BB-380B-B7B0-CF83-AA8807EA6D27}"/>
              </a:ext>
            </a:extLst>
          </p:cNvPr>
          <p:cNvSpPr/>
          <p:nvPr/>
        </p:nvSpPr>
        <p:spPr>
          <a:xfrm>
            <a:off x="585788" y="3832741"/>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4B2FA0C-CE51-B464-80E1-51865473BCB2}"/>
              </a:ext>
            </a:extLst>
          </p:cNvPr>
          <p:cNvSpPr/>
          <p:nvPr/>
        </p:nvSpPr>
        <p:spPr>
          <a:xfrm>
            <a:off x="585788" y="4248057"/>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6594634-A940-876D-F8B9-B46443830BE7}"/>
              </a:ext>
            </a:extLst>
          </p:cNvPr>
          <p:cNvSpPr/>
          <p:nvPr/>
        </p:nvSpPr>
        <p:spPr>
          <a:xfrm>
            <a:off x="596519" y="4735310"/>
            <a:ext cx="206375" cy="206375"/>
          </a:xfrm>
          <a:prstGeom prst="ellipse">
            <a:avLst/>
          </a:prstGeom>
          <a:solidFill>
            <a:srgbClr val="009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722680CD-1BA5-D5F3-1EA4-8BD71B82299D}"/>
              </a:ext>
            </a:extLst>
          </p:cNvPr>
          <p:cNvSpPr txBox="1">
            <a:spLocks/>
          </p:cNvSpPr>
          <p:nvPr/>
        </p:nvSpPr>
        <p:spPr>
          <a:xfrm>
            <a:off x="2904067" y="6179394"/>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synod vitality</a:t>
            </a:r>
          </a:p>
        </p:txBody>
      </p:sp>
    </p:spTree>
    <p:extLst>
      <p:ext uri="{BB962C8B-B14F-4D97-AF65-F5344CB8AC3E}">
        <p14:creationId xmlns:p14="http://schemas.microsoft.com/office/powerpoint/2010/main" val="393580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50D2-E9D8-5BA1-4CDB-A833D07CE029}"/>
              </a:ext>
            </a:extLst>
          </p:cNvPr>
          <p:cNvSpPr>
            <a:spLocks noGrp="1"/>
          </p:cNvSpPr>
          <p:nvPr>
            <p:ph type="title"/>
          </p:nvPr>
        </p:nvSpPr>
        <p:spPr>
          <a:xfrm>
            <a:off x="408215" y="433485"/>
            <a:ext cx="11375570" cy="1524001"/>
          </a:xfrm>
        </p:spPr>
        <p:txBody>
          <a:bodyPr>
            <a:noAutofit/>
          </a:bodyPr>
          <a:lstStyle/>
          <a:p>
            <a:r>
              <a:rPr lang="en-US" sz="3400" cap="none" dirty="0">
                <a:solidFill>
                  <a:srgbClr val="202124"/>
                </a:solidFill>
              </a:rPr>
              <a:t>EMPOWERS SERVANT LEADERSHIP </a:t>
            </a:r>
            <a:br>
              <a:rPr lang="en-US" sz="3400" cap="none" dirty="0">
                <a:solidFill>
                  <a:srgbClr val="202124"/>
                </a:solidFill>
              </a:rPr>
            </a:br>
            <a:r>
              <a:rPr lang="en-US" sz="3400" cap="none" dirty="0">
                <a:solidFill>
                  <a:srgbClr val="202124"/>
                </a:solidFill>
              </a:rPr>
              <a:t>WITHIN CONGREGATIONS </a:t>
            </a:r>
            <a:br>
              <a:rPr lang="en-US" sz="3400" cap="none" dirty="0">
                <a:solidFill>
                  <a:srgbClr val="202124"/>
                </a:solidFill>
              </a:rPr>
            </a:br>
            <a:r>
              <a:rPr lang="en-US" sz="3400" cap="none" dirty="0">
                <a:solidFill>
                  <a:srgbClr val="202124"/>
                </a:solidFill>
              </a:rPr>
              <a:t>AND THE LARGER CHURCH</a:t>
            </a:r>
            <a:endParaRPr lang="en-US" sz="3400" cap="none" dirty="0"/>
          </a:p>
        </p:txBody>
      </p:sp>
      <p:pic>
        <p:nvPicPr>
          <p:cNvPr id="1026" name="Picture 2" descr="Forms response chart. Question title: Church vitality can be measured in several ways. Each of these activities can contribute to the health and well being of ministry settings. As you consider the synod, how does it currently rate in these areas?. Number of responses: .">
            <a:extLst>
              <a:ext uri="{FF2B5EF4-FFF2-40B4-BE49-F238E27FC236}">
                <a16:creationId xmlns:a16="http://schemas.microsoft.com/office/drawing/2014/main" id="{EEC84ADC-ECAE-5399-7047-EA058225EF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617" t="33174" r="34445" b="18159"/>
          <a:stretch/>
        </p:blipFill>
        <p:spPr bwMode="auto">
          <a:xfrm>
            <a:off x="4870564" y="1841506"/>
            <a:ext cx="6148502" cy="44224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F12055-8F75-DBE0-2BC4-A6672E3CCE14}"/>
              </a:ext>
            </a:extLst>
          </p:cNvPr>
          <p:cNvSpPr txBox="1"/>
          <p:nvPr/>
        </p:nvSpPr>
        <p:spPr>
          <a:xfrm>
            <a:off x="838201" y="2257942"/>
            <a:ext cx="3875467" cy="2803781"/>
          </a:xfrm>
          <a:prstGeom prst="rect">
            <a:avLst/>
          </a:prstGeom>
          <a:noFill/>
        </p:spPr>
        <p:txBody>
          <a:bodyPr wrap="square" rtlCol="0">
            <a:spAutoFit/>
          </a:bodyPr>
          <a:lstStyle/>
          <a:p>
            <a:pPr>
              <a:lnSpc>
                <a:spcPct val="150000"/>
              </a:lnSpc>
            </a:pPr>
            <a:r>
              <a:rPr lang="en-US" sz="2000" dirty="0"/>
              <a:t>1 – Excellent (44)</a:t>
            </a:r>
          </a:p>
          <a:p>
            <a:pPr>
              <a:lnSpc>
                <a:spcPct val="150000"/>
              </a:lnSpc>
            </a:pPr>
            <a:r>
              <a:rPr lang="en-US" sz="2000" dirty="0"/>
              <a:t>2 – Good  (89)</a:t>
            </a:r>
          </a:p>
          <a:p>
            <a:pPr>
              <a:lnSpc>
                <a:spcPct val="150000"/>
              </a:lnSpc>
            </a:pPr>
            <a:r>
              <a:rPr lang="en-US" sz="2000" dirty="0"/>
              <a:t>3 – Adequate (93)</a:t>
            </a:r>
          </a:p>
          <a:p>
            <a:pPr>
              <a:lnSpc>
                <a:spcPct val="150000"/>
              </a:lnSpc>
            </a:pPr>
            <a:r>
              <a:rPr lang="en-US" sz="2000" dirty="0"/>
              <a:t>4 – Somewhat Ineffective (57)</a:t>
            </a:r>
          </a:p>
          <a:p>
            <a:pPr>
              <a:lnSpc>
                <a:spcPct val="150000"/>
              </a:lnSpc>
            </a:pPr>
            <a:r>
              <a:rPr lang="en-US" sz="2000" dirty="0"/>
              <a:t>5 – Not Happening (25)</a:t>
            </a:r>
          </a:p>
          <a:p>
            <a:pPr>
              <a:lnSpc>
                <a:spcPct val="150000"/>
              </a:lnSpc>
            </a:pPr>
            <a:r>
              <a:rPr lang="en-US" sz="2000" dirty="0"/>
              <a:t>6 – Unsure (17)</a:t>
            </a:r>
          </a:p>
        </p:txBody>
      </p:sp>
      <p:sp>
        <p:nvSpPr>
          <p:cNvPr id="4" name="Oval 3">
            <a:extLst>
              <a:ext uri="{FF2B5EF4-FFF2-40B4-BE49-F238E27FC236}">
                <a16:creationId xmlns:a16="http://schemas.microsoft.com/office/drawing/2014/main" id="{9B85A91B-B6FD-4C96-102B-4EF3855BB183}"/>
              </a:ext>
            </a:extLst>
          </p:cNvPr>
          <p:cNvSpPr/>
          <p:nvPr/>
        </p:nvSpPr>
        <p:spPr>
          <a:xfrm>
            <a:off x="585788" y="2457967"/>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0B069C8-A4B5-97CF-F002-7C8BD832A373}"/>
              </a:ext>
            </a:extLst>
          </p:cNvPr>
          <p:cNvSpPr/>
          <p:nvPr/>
        </p:nvSpPr>
        <p:spPr>
          <a:xfrm>
            <a:off x="585788" y="2942153"/>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84FE926-3448-E532-FD0E-E20A55B621A3}"/>
              </a:ext>
            </a:extLst>
          </p:cNvPr>
          <p:cNvSpPr/>
          <p:nvPr/>
        </p:nvSpPr>
        <p:spPr>
          <a:xfrm>
            <a:off x="585788" y="3364429"/>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2F787BB-380B-B7B0-CF83-AA8807EA6D27}"/>
              </a:ext>
            </a:extLst>
          </p:cNvPr>
          <p:cNvSpPr/>
          <p:nvPr/>
        </p:nvSpPr>
        <p:spPr>
          <a:xfrm>
            <a:off x="585788" y="3832741"/>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4B2FA0C-CE51-B464-80E1-51865473BCB2}"/>
              </a:ext>
            </a:extLst>
          </p:cNvPr>
          <p:cNvSpPr/>
          <p:nvPr/>
        </p:nvSpPr>
        <p:spPr>
          <a:xfrm>
            <a:off x="585788" y="4248057"/>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6594634-A940-876D-F8B9-B46443830BE7}"/>
              </a:ext>
            </a:extLst>
          </p:cNvPr>
          <p:cNvSpPr/>
          <p:nvPr/>
        </p:nvSpPr>
        <p:spPr>
          <a:xfrm>
            <a:off x="596519" y="4735310"/>
            <a:ext cx="206375" cy="206375"/>
          </a:xfrm>
          <a:prstGeom prst="ellipse">
            <a:avLst/>
          </a:prstGeom>
          <a:solidFill>
            <a:srgbClr val="009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722680CD-1BA5-D5F3-1EA4-8BD71B82299D}"/>
              </a:ext>
            </a:extLst>
          </p:cNvPr>
          <p:cNvSpPr txBox="1">
            <a:spLocks/>
          </p:cNvSpPr>
          <p:nvPr/>
        </p:nvSpPr>
        <p:spPr>
          <a:xfrm>
            <a:off x="2904067" y="6179394"/>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synod vitality</a:t>
            </a:r>
          </a:p>
        </p:txBody>
      </p:sp>
    </p:spTree>
    <p:extLst>
      <p:ext uri="{BB962C8B-B14F-4D97-AF65-F5344CB8AC3E}">
        <p14:creationId xmlns:p14="http://schemas.microsoft.com/office/powerpoint/2010/main" val="747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50D2-E9D8-5BA1-4CDB-A833D07CE029}"/>
              </a:ext>
            </a:extLst>
          </p:cNvPr>
          <p:cNvSpPr>
            <a:spLocks noGrp="1"/>
          </p:cNvSpPr>
          <p:nvPr>
            <p:ph type="title"/>
          </p:nvPr>
        </p:nvSpPr>
        <p:spPr>
          <a:xfrm>
            <a:off x="408215" y="433485"/>
            <a:ext cx="11375570" cy="1524001"/>
          </a:xfrm>
        </p:spPr>
        <p:txBody>
          <a:bodyPr>
            <a:noAutofit/>
          </a:bodyPr>
          <a:lstStyle/>
          <a:p>
            <a:r>
              <a:rPr lang="en-US" sz="3400" cap="none" dirty="0">
                <a:solidFill>
                  <a:srgbClr val="202124"/>
                </a:solidFill>
              </a:rPr>
              <a:t>PROVIDES OPPORTUNITIES TO </a:t>
            </a:r>
            <a:br>
              <a:rPr lang="en-US" sz="3400" cap="none" dirty="0">
                <a:solidFill>
                  <a:srgbClr val="202124"/>
                </a:solidFill>
              </a:rPr>
            </a:br>
            <a:r>
              <a:rPr lang="en-US" sz="3400" cap="none" dirty="0">
                <a:solidFill>
                  <a:srgbClr val="202124"/>
                </a:solidFill>
              </a:rPr>
              <a:t>DEVELOP AND NURTURE RELATIONSHIPS </a:t>
            </a:r>
            <a:br>
              <a:rPr lang="en-US" sz="3400" cap="none" dirty="0">
                <a:solidFill>
                  <a:srgbClr val="202124"/>
                </a:solidFill>
              </a:rPr>
            </a:br>
            <a:r>
              <a:rPr lang="en-US" sz="3400" cap="none" dirty="0">
                <a:solidFill>
                  <a:srgbClr val="202124"/>
                </a:solidFill>
              </a:rPr>
              <a:t>BETWEEN CONGREGATIONS AND MEMBERS</a:t>
            </a:r>
            <a:endParaRPr lang="en-US" sz="3400" cap="none" dirty="0"/>
          </a:p>
        </p:txBody>
      </p:sp>
      <p:pic>
        <p:nvPicPr>
          <p:cNvPr id="1026" name="Picture 2" descr="Forms response chart. Question title: Church vitality can be measured in several ways. Each of these activities can contribute to the health and well being of ministry settings. As you consider the synod, how does it currently rate in these areas?. Number of responses: .">
            <a:extLst>
              <a:ext uri="{FF2B5EF4-FFF2-40B4-BE49-F238E27FC236}">
                <a16:creationId xmlns:a16="http://schemas.microsoft.com/office/drawing/2014/main" id="{EEC84ADC-ECAE-5399-7047-EA058225EF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567" t="33174" r="22495" b="18159"/>
          <a:stretch/>
        </p:blipFill>
        <p:spPr bwMode="auto">
          <a:xfrm>
            <a:off x="4870564" y="1841506"/>
            <a:ext cx="6148502" cy="44224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F12055-8F75-DBE0-2BC4-A6672E3CCE14}"/>
              </a:ext>
            </a:extLst>
          </p:cNvPr>
          <p:cNvSpPr txBox="1"/>
          <p:nvPr/>
        </p:nvSpPr>
        <p:spPr>
          <a:xfrm>
            <a:off x="838201" y="2257942"/>
            <a:ext cx="3875467" cy="2803781"/>
          </a:xfrm>
          <a:prstGeom prst="rect">
            <a:avLst/>
          </a:prstGeom>
          <a:noFill/>
        </p:spPr>
        <p:txBody>
          <a:bodyPr wrap="square" rtlCol="0">
            <a:spAutoFit/>
          </a:bodyPr>
          <a:lstStyle/>
          <a:p>
            <a:pPr>
              <a:lnSpc>
                <a:spcPct val="150000"/>
              </a:lnSpc>
            </a:pPr>
            <a:r>
              <a:rPr lang="en-US" sz="2000" dirty="0"/>
              <a:t>1 – Excellent (35)</a:t>
            </a:r>
          </a:p>
          <a:p>
            <a:pPr>
              <a:lnSpc>
                <a:spcPct val="150000"/>
              </a:lnSpc>
            </a:pPr>
            <a:r>
              <a:rPr lang="en-US" sz="2000" dirty="0"/>
              <a:t>2 – Good  (66)</a:t>
            </a:r>
          </a:p>
          <a:p>
            <a:pPr>
              <a:lnSpc>
                <a:spcPct val="150000"/>
              </a:lnSpc>
            </a:pPr>
            <a:r>
              <a:rPr lang="en-US" sz="2000" dirty="0"/>
              <a:t>3 – Adequate (101)</a:t>
            </a:r>
          </a:p>
          <a:p>
            <a:pPr>
              <a:lnSpc>
                <a:spcPct val="150000"/>
              </a:lnSpc>
            </a:pPr>
            <a:r>
              <a:rPr lang="en-US" sz="2000" dirty="0"/>
              <a:t>4 – Somewhat Ineffective (70)</a:t>
            </a:r>
          </a:p>
          <a:p>
            <a:pPr>
              <a:lnSpc>
                <a:spcPct val="150000"/>
              </a:lnSpc>
            </a:pPr>
            <a:r>
              <a:rPr lang="en-US" sz="2000" dirty="0"/>
              <a:t>5 – Not Happening (36)</a:t>
            </a:r>
          </a:p>
          <a:p>
            <a:pPr>
              <a:lnSpc>
                <a:spcPct val="150000"/>
              </a:lnSpc>
            </a:pPr>
            <a:r>
              <a:rPr lang="en-US" sz="2000" dirty="0"/>
              <a:t>6 – Unsure (17)</a:t>
            </a:r>
          </a:p>
        </p:txBody>
      </p:sp>
      <p:sp>
        <p:nvSpPr>
          <p:cNvPr id="4" name="Oval 3">
            <a:extLst>
              <a:ext uri="{FF2B5EF4-FFF2-40B4-BE49-F238E27FC236}">
                <a16:creationId xmlns:a16="http://schemas.microsoft.com/office/drawing/2014/main" id="{9B85A91B-B6FD-4C96-102B-4EF3855BB183}"/>
              </a:ext>
            </a:extLst>
          </p:cNvPr>
          <p:cNvSpPr/>
          <p:nvPr/>
        </p:nvSpPr>
        <p:spPr>
          <a:xfrm>
            <a:off x="585788" y="2457967"/>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0B069C8-A4B5-97CF-F002-7C8BD832A373}"/>
              </a:ext>
            </a:extLst>
          </p:cNvPr>
          <p:cNvSpPr/>
          <p:nvPr/>
        </p:nvSpPr>
        <p:spPr>
          <a:xfrm>
            <a:off x="585788" y="2942153"/>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84FE926-3448-E532-FD0E-E20A55B621A3}"/>
              </a:ext>
            </a:extLst>
          </p:cNvPr>
          <p:cNvSpPr/>
          <p:nvPr/>
        </p:nvSpPr>
        <p:spPr>
          <a:xfrm>
            <a:off x="585788" y="3364429"/>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2F787BB-380B-B7B0-CF83-AA8807EA6D27}"/>
              </a:ext>
            </a:extLst>
          </p:cNvPr>
          <p:cNvSpPr/>
          <p:nvPr/>
        </p:nvSpPr>
        <p:spPr>
          <a:xfrm>
            <a:off x="585788" y="3832741"/>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4B2FA0C-CE51-B464-80E1-51865473BCB2}"/>
              </a:ext>
            </a:extLst>
          </p:cNvPr>
          <p:cNvSpPr/>
          <p:nvPr/>
        </p:nvSpPr>
        <p:spPr>
          <a:xfrm>
            <a:off x="585788" y="4248057"/>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6594634-A940-876D-F8B9-B46443830BE7}"/>
              </a:ext>
            </a:extLst>
          </p:cNvPr>
          <p:cNvSpPr/>
          <p:nvPr/>
        </p:nvSpPr>
        <p:spPr>
          <a:xfrm>
            <a:off x="596519" y="4735310"/>
            <a:ext cx="206375" cy="206375"/>
          </a:xfrm>
          <a:prstGeom prst="ellipse">
            <a:avLst/>
          </a:prstGeom>
          <a:solidFill>
            <a:srgbClr val="009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722680CD-1BA5-D5F3-1EA4-8BD71B82299D}"/>
              </a:ext>
            </a:extLst>
          </p:cNvPr>
          <p:cNvSpPr txBox="1">
            <a:spLocks/>
          </p:cNvSpPr>
          <p:nvPr/>
        </p:nvSpPr>
        <p:spPr>
          <a:xfrm>
            <a:off x="2904067" y="6179394"/>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synod vitality</a:t>
            </a:r>
          </a:p>
        </p:txBody>
      </p:sp>
    </p:spTree>
    <p:extLst>
      <p:ext uri="{BB962C8B-B14F-4D97-AF65-F5344CB8AC3E}">
        <p14:creationId xmlns:p14="http://schemas.microsoft.com/office/powerpoint/2010/main" val="66708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50D2-E9D8-5BA1-4CDB-A833D07CE029}"/>
              </a:ext>
            </a:extLst>
          </p:cNvPr>
          <p:cNvSpPr>
            <a:spLocks noGrp="1"/>
          </p:cNvSpPr>
          <p:nvPr>
            <p:ph type="title"/>
          </p:nvPr>
        </p:nvSpPr>
        <p:spPr>
          <a:xfrm>
            <a:off x="408215" y="433485"/>
            <a:ext cx="11375570" cy="1524001"/>
          </a:xfrm>
        </p:spPr>
        <p:txBody>
          <a:bodyPr>
            <a:noAutofit/>
          </a:bodyPr>
          <a:lstStyle/>
          <a:p>
            <a:r>
              <a:rPr lang="en-US" sz="3400" cap="none" dirty="0">
                <a:solidFill>
                  <a:srgbClr val="202124"/>
                </a:solidFill>
              </a:rPr>
              <a:t>PROMOTES A SHARED MISSION </a:t>
            </a:r>
            <a:br>
              <a:rPr lang="en-US" sz="3400" cap="none" dirty="0">
                <a:solidFill>
                  <a:srgbClr val="202124"/>
                </a:solidFill>
              </a:rPr>
            </a:br>
            <a:r>
              <a:rPr lang="en-US" sz="3400" cap="none" dirty="0">
                <a:solidFill>
                  <a:srgbClr val="202124"/>
                </a:solidFill>
              </a:rPr>
              <a:t>AND COMMON GOALS </a:t>
            </a:r>
            <a:br>
              <a:rPr lang="en-US" sz="3400" cap="none" dirty="0">
                <a:solidFill>
                  <a:srgbClr val="202124"/>
                </a:solidFill>
              </a:rPr>
            </a:br>
            <a:r>
              <a:rPr lang="en-US" sz="3400" cap="none" dirty="0">
                <a:solidFill>
                  <a:srgbClr val="202124"/>
                </a:solidFill>
              </a:rPr>
              <a:t>FOR THE FUTURE OF THE SYNOD</a:t>
            </a:r>
            <a:endParaRPr lang="en-US" sz="3400" cap="none" dirty="0"/>
          </a:p>
        </p:txBody>
      </p:sp>
      <p:pic>
        <p:nvPicPr>
          <p:cNvPr id="1026" name="Picture 2" descr="Forms response chart. Question title: Church vitality can be measured in several ways. Each of these activities can contribute to the health and well being of ministry settings. As you consider the synod, how does it currently rate in these areas?. Number of responses: .">
            <a:extLst>
              <a:ext uri="{FF2B5EF4-FFF2-40B4-BE49-F238E27FC236}">
                <a16:creationId xmlns:a16="http://schemas.microsoft.com/office/drawing/2014/main" id="{EEC84ADC-ECAE-5399-7047-EA058225EF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953" t="33174" r="10109" b="18159"/>
          <a:stretch/>
        </p:blipFill>
        <p:spPr bwMode="auto">
          <a:xfrm>
            <a:off x="4870564" y="1841506"/>
            <a:ext cx="6148502" cy="44224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F12055-8F75-DBE0-2BC4-A6672E3CCE14}"/>
              </a:ext>
            </a:extLst>
          </p:cNvPr>
          <p:cNvSpPr txBox="1"/>
          <p:nvPr/>
        </p:nvSpPr>
        <p:spPr>
          <a:xfrm>
            <a:off x="838201" y="2257942"/>
            <a:ext cx="3875467" cy="2803781"/>
          </a:xfrm>
          <a:prstGeom prst="rect">
            <a:avLst/>
          </a:prstGeom>
          <a:noFill/>
        </p:spPr>
        <p:txBody>
          <a:bodyPr wrap="square" rtlCol="0">
            <a:spAutoFit/>
          </a:bodyPr>
          <a:lstStyle/>
          <a:p>
            <a:pPr>
              <a:lnSpc>
                <a:spcPct val="150000"/>
              </a:lnSpc>
            </a:pPr>
            <a:r>
              <a:rPr lang="en-US" sz="2000" dirty="0"/>
              <a:t>1 – Excellent (44)</a:t>
            </a:r>
          </a:p>
          <a:p>
            <a:pPr>
              <a:lnSpc>
                <a:spcPct val="150000"/>
              </a:lnSpc>
            </a:pPr>
            <a:r>
              <a:rPr lang="en-US" sz="2000" dirty="0"/>
              <a:t>2 – Good  (95)</a:t>
            </a:r>
          </a:p>
          <a:p>
            <a:pPr>
              <a:lnSpc>
                <a:spcPct val="150000"/>
              </a:lnSpc>
            </a:pPr>
            <a:r>
              <a:rPr lang="en-US" sz="2000" dirty="0"/>
              <a:t>3 – Adequate (88)</a:t>
            </a:r>
          </a:p>
          <a:p>
            <a:pPr>
              <a:lnSpc>
                <a:spcPct val="150000"/>
              </a:lnSpc>
            </a:pPr>
            <a:r>
              <a:rPr lang="en-US" sz="2000" dirty="0"/>
              <a:t>4 – Somewhat Ineffective (57)</a:t>
            </a:r>
          </a:p>
          <a:p>
            <a:pPr>
              <a:lnSpc>
                <a:spcPct val="150000"/>
              </a:lnSpc>
            </a:pPr>
            <a:r>
              <a:rPr lang="en-US" sz="2000" dirty="0"/>
              <a:t>5 – Not Happening (24)</a:t>
            </a:r>
          </a:p>
          <a:p>
            <a:pPr>
              <a:lnSpc>
                <a:spcPct val="150000"/>
              </a:lnSpc>
            </a:pPr>
            <a:r>
              <a:rPr lang="en-US" sz="2000" dirty="0"/>
              <a:t>6 – Unsure (17)</a:t>
            </a:r>
          </a:p>
        </p:txBody>
      </p:sp>
      <p:sp>
        <p:nvSpPr>
          <p:cNvPr id="4" name="Oval 3">
            <a:extLst>
              <a:ext uri="{FF2B5EF4-FFF2-40B4-BE49-F238E27FC236}">
                <a16:creationId xmlns:a16="http://schemas.microsoft.com/office/drawing/2014/main" id="{9B85A91B-B6FD-4C96-102B-4EF3855BB183}"/>
              </a:ext>
            </a:extLst>
          </p:cNvPr>
          <p:cNvSpPr/>
          <p:nvPr/>
        </p:nvSpPr>
        <p:spPr>
          <a:xfrm>
            <a:off x="585788" y="2457967"/>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0B069C8-A4B5-97CF-F002-7C8BD832A373}"/>
              </a:ext>
            </a:extLst>
          </p:cNvPr>
          <p:cNvSpPr/>
          <p:nvPr/>
        </p:nvSpPr>
        <p:spPr>
          <a:xfrm>
            <a:off x="585788" y="2942153"/>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84FE926-3448-E532-FD0E-E20A55B621A3}"/>
              </a:ext>
            </a:extLst>
          </p:cNvPr>
          <p:cNvSpPr/>
          <p:nvPr/>
        </p:nvSpPr>
        <p:spPr>
          <a:xfrm>
            <a:off x="585788" y="3364429"/>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2F787BB-380B-B7B0-CF83-AA8807EA6D27}"/>
              </a:ext>
            </a:extLst>
          </p:cNvPr>
          <p:cNvSpPr/>
          <p:nvPr/>
        </p:nvSpPr>
        <p:spPr>
          <a:xfrm>
            <a:off x="585788" y="3832741"/>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4B2FA0C-CE51-B464-80E1-51865473BCB2}"/>
              </a:ext>
            </a:extLst>
          </p:cNvPr>
          <p:cNvSpPr/>
          <p:nvPr/>
        </p:nvSpPr>
        <p:spPr>
          <a:xfrm>
            <a:off x="585788" y="4248057"/>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6594634-A940-876D-F8B9-B46443830BE7}"/>
              </a:ext>
            </a:extLst>
          </p:cNvPr>
          <p:cNvSpPr/>
          <p:nvPr/>
        </p:nvSpPr>
        <p:spPr>
          <a:xfrm>
            <a:off x="596519" y="4735310"/>
            <a:ext cx="206375" cy="206375"/>
          </a:xfrm>
          <a:prstGeom prst="ellipse">
            <a:avLst/>
          </a:prstGeom>
          <a:solidFill>
            <a:srgbClr val="009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722680CD-1BA5-D5F3-1EA4-8BD71B82299D}"/>
              </a:ext>
            </a:extLst>
          </p:cNvPr>
          <p:cNvSpPr txBox="1">
            <a:spLocks/>
          </p:cNvSpPr>
          <p:nvPr/>
        </p:nvSpPr>
        <p:spPr>
          <a:xfrm>
            <a:off x="2904067" y="6179394"/>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synod vitality</a:t>
            </a:r>
          </a:p>
        </p:txBody>
      </p:sp>
    </p:spTree>
    <p:extLst>
      <p:ext uri="{BB962C8B-B14F-4D97-AF65-F5344CB8AC3E}">
        <p14:creationId xmlns:p14="http://schemas.microsoft.com/office/powerpoint/2010/main" val="259095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50D2-E9D8-5BA1-4CDB-A833D07CE029}"/>
              </a:ext>
            </a:extLst>
          </p:cNvPr>
          <p:cNvSpPr>
            <a:spLocks noGrp="1"/>
          </p:cNvSpPr>
          <p:nvPr>
            <p:ph type="title"/>
          </p:nvPr>
        </p:nvSpPr>
        <p:spPr>
          <a:xfrm>
            <a:off x="408215" y="433485"/>
            <a:ext cx="11375570" cy="1524001"/>
          </a:xfrm>
        </p:spPr>
        <p:txBody>
          <a:bodyPr>
            <a:noAutofit/>
          </a:bodyPr>
          <a:lstStyle/>
          <a:p>
            <a:r>
              <a:rPr lang="en-US" sz="3200" cap="none" dirty="0">
                <a:solidFill>
                  <a:srgbClr val="202124"/>
                </a:solidFill>
              </a:rPr>
              <a:t>CULTIVATES AND ENCOURAGES </a:t>
            </a:r>
            <a:br>
              <a:rPr lang="en-US" sz="3200" cap="none" dirty="0">
                <a:solidFill>
                  <a:srgbClr val="202124"/>
                </a:solidFill>
              </a:rPr>
            </a:br>
            <a:r>
              <a:rPr lang="en-US" sz="3200" cap="none" dirty="0">
                <a:solidFill>
                  <a:srgbClr val="202124"/>
                </a:solidFill>
              </a:rPr>
              <a:t>RESILIENCY AMONG CONGREGATIONS THAT </a:t>
            </a:r>
            <a:br>
              <a:rPr lang="en-US" sz="3200" cap="none" dirty="0">
                <a:solidFill>
                  <a:srgbClr val="202124"/>
                </a:solidFill>
              </a:rPr>
            </a:br>
            <a:r>
              <a:rPr lang="en-US" sz="3200" cap="none" dirty="0">
                <a:solidFill>
                  <a:srgbClr val="202124"/>
                </a:solidFill>
              </a:rPr>
              <a:t>ISN’T FOCUSED PURELY ON ATTENDANCE AND FINANCES</a:t>
            </a:r>
            <a:endParaRPr lang="en-US" sz="3200" cap="none" dirty="0"/>
          </a:p>
        </p:txBody>
      </p:sp>
      <p:pic>
        <p:nvPicPr>
          <p:cNvPr id="1026" name="Picture 2" descr="Forms response chart. Question title: Church vitality can be measured in several ways. Each of these activities can contribute to the health and well being of ministry settings. As you consider the synod, how does it currently rate in these areas?. Number of responses: .">
            <a:extLst>
              <a:ext uri="{FF2B5EF4-FFF2-40B4-BE49-F238E27FC236}">
                <a16:creationId xmlns:a16="http://schemas.microsoft.com/office/drawing/2014/main" id="{EEC84ADC-ECAE-5399-7047-EA058225EF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772" t="33174" r="-1710" b="18159"/>
          <a:stretch/>
        </p:blipFill>
        <p:spPr bwMode="auto">
          <a:xfrm>
            <a:off x="4870564" y="1841506"/>
            <a:ext cx="6148502" cy="44224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F12055-8F75-DBE0-2BC4-A6672E3CCE14}"/>
              </a:ext>
            </a:extLst>
          </p:cNvPr>
          <p:cNvSpPr txBox="1"/>
          <p:nvPr/>
        </p:nvSpPr>
        <p:spPr>
          <a:xfrm>
            <a:off x="838201" y="2257942"/>
            <a:ext cx="3875467" cy="2803781"/>
          </a:xfrm>
          <a:prstGeom prst="rect">
            <a:avLst/>
          </a:prstGeom>
          <a:noFill/>
        </p:spPr>
        <p:txBody>
          <a:bodyPr wrap="square" rtlCol="0">
            <a:spAutoFit/>
          </a:bodyPr>
          <a:lstStyle/>
          <a:p>
            <a:pPr>
              <a:lnSpc>
                <a:spcPct val="150000"/>
              </a:lnSpc>
            </a:pPr>
            <a:r>
              <a:rPr lang="en-US" sz="2000" dirty="0"/>
              <a:t>1 – Excellent (41)</a:t>
            </a:r>
          </a:p>
          <a:p>
            <a:pPr>
              <a:lnSpc>
                <a:spcPct val="150000"/>
              </a:lnSpc>
            </a:pPr>
            <a:r>
              <a:rPr lang="en-US" sz="2000" dirty="0"/>
              <a:t>2 – Good  (74)</a:t>
            </a:r>
          </a:p>
          <a:p>
            <a:pPr>
              <a:lnSpc>
                <a:spcPct val="150000"/>
              </a:lnSpc>
            </a:pPr>
            <a:r>
              <a:rPr lang="en-US" sz="2000" dirty="0"/>
              <a:t>3 – Adequate (84)</a:t>
            </a:r>
          </a:p>
          <a:p>
            <a:pPr>
              <a:lnSpc>
                <a:spcPct val="150000"/>
              </a:lnSpc>
            </a:pPr>
            <a:r>
              <a:rPr lang="en-US" sz="2000" dirty="0"/>
              <a:t>4 – Somewhat Ineffective (72)</a:t>
            </a:r>
          </a:p>
          <a:p>
            <a:pPr>
              <a:lnSpc>
                <a:spcPct val="150000"/>
              </a:lnSpc>
            </a:pPr>
            <a:r>
              <a:rPr lang="en-US" sz="2000" dirty="0"/>
              <a:t>5 – Not Happening (35)</a:t>
            </a:r>
          </a:p>
          <a:p>
            <a:pPr>
              <a:lnSpc>
                <a:spcPct val="150000"/>
              </a:lnSpc>
            </a:pPr>
            <a:r>
              <a:rPr lang="en-US" sz="2000" dirty="0"/>
              <a:t>6 – Unsure (19)</a:t>
            </a:r>
          </a:p>
        </p:txBody>
      </p:sp>
      <p:sp>
        <p:nvSpPr>
          <p:cNvPr id="4" name="Oval 3">
            <a:extLst>
              <a:ext uri="{FF2B5EF4-FFF2-40B4-BE49-F238E27FC236}">
                <a16:creationId xmlns:a16="http://schemas.microsoft.com/office/drawing/2014/main" id="{9B85A91B-B6FD-4C96-102B-4EF3855BB183}"/>
              </a:ext>
            </a:extLst>
          </p:cNvPr>
          <p:cNvSpPr/>
          <p:nvPr/>
        </p:nvSpPr>
        <p:spPr>
          <a:xfrm>
            <a:off x="585788" y="2457967"/>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0B069C8-A4B5-97CF-F002-7C8BD832A373}"/>
              </a:ext>
            </a:extLst>
          </p:cNvPr>
          <p:cNvSpPr/>
          <p:nvPr/>
        </p:nvSpPr>
        <p:spPr>
          <a:xfrm>
            <a:off x="585788" y="2942153"/>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84FE926-3448-E532-FD0E-E20A55B621A3}"/>
              </a:ext>
            </a:extLst>
          </p:cNvPr>
          <p:cNvSpPr/>
          <p:nvPr/>
        </p:nvSpPr>
        <p:spPr>
          <a:xfrm>
            <a:off x="585788" y="3364429"/>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2F787BB-380B-B7B0-CF83-AA8807EA6D27}"/>
              </a:ext>
            </a:extLst>
          </p:cNvPr>
          <p:cNvSpPr/>
          <p:nvPr/>
        </p:nvSpPr>
        <p:spPr>
          <a:xfrm>
            <a:off x="585788" y="3832741"/>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4B2FA0C-CE51-B464-80E1-51865473BCB2}"/>
              </a:ext>
            </a:extLst>
          </p:cNvPr>
          <p:cNvSpPr/>
          <p:nvPr/>
        </p:nvSpPr>
        <p:spPr>
          <a:xfrm>
            <a:off x="585788" y="4248057"/>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6594634-A940-876D-F8B9-B46443830BE7}"/>
              </a:ext>
            </a:extLst>
          </p:cNvPr>
          <p:cNvSpPr/>
          <p:nvPr/>
        </p:nvSpPr>
        <p:spPr>
          <a:xfrm>
            <a:off x="596519" y="4735310"/>
            <a:ext cx="206375" cy="206375"/>
          </a:xfrm>
          <a:prstGeom prst="ellipse">
            <a:avLst/>
          </a:prstGeom>
          <a:solidFill>
            <a:srgbClr val="009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722680CD-1BA5-D5F3-1EA4-8BD71B82299D}"/>
              </a:ext>
            </a:extLst>
          </p:cNvPr>
          <p:cNvSpPr txBox="1">
            <a:spLocks/>
          </p:cNvSpPr>
          <p:nvPr/>
        </p:nvSpPr>
        <p:spPr>
          <a:xfrm>
            <a:off x="2904067" y="6179394"/>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synod vitality</a:t>
            </a:r>
          </a:p>
        </p:txBody>
      </p:sp>
    </p:spTree>
    <p:extLst>
      <p:ext uri="{BB962C8B-B14F-4D97-AF65-F5344CB8AC3E}">
        <p14:creationId xmlns:p14="http://schemas.microsoft.com/office/powerpoint/2010/main" val="186625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88BAF9-FC10-8AD6-3E86-C1B7BDD323E8}"/>
              </a:ext>
            </a:extLst>
          </p:cNvPr>
          <p:cNvSpPr>
            <a:spLocks noGrp="1"/>
          </p:cNvSpPr>
          <p:nvPr>
            <p:ph type="body" sz="half" idx="2"/>
          </p:nvPr>
        </p:nvSpPr>
        <p:spPr>
          <a:xfrm>
            <a:off x="1030742" y="1384905"/>
            <a:ext cx="10130516" cy="3089124"/>
          </a:xfrm>
        </p:spPr>
        <p:txBody>
          <a:bodyPr>
            <a:normAutofit/>
          </a:bodyPr>
          <a:lstStyle/>
          <a:p>
            <a:r>
              <a:rPr lang="en-US" sz="2400" dirty="0"/>
              <a:t>Survey participants were asked three open ended questions. All responses were reviewed by members of the Transition Team who categorized the answers. </a:t>
            </a:r>
          </a:p>
          <a:p>
            <a:r>
              <a:rPr lang="en-US" sz="2400" dirty="0"/>
              <a:t>In the following slides, the top areas in each category have been shared, along with some more detailed thoughts.</a:t>
            </a:r>
          </a:p>
        </p:txBody>
      </p:sp>
      <p:sp>
        <p:nvSpPr>
          <p:cNvPr id="2" name="Title 1">
            <a:extLst>
              <a:ext uri="{FF2B5EF4-FFF2-40B4-BE49-F238E27FC236}">
                <a16:creationId xmlns:a16="http://schemas.microsoft.com/office/drawing/2014/main" id="{4CD0185D-A179-D3F1-4BD3-919981188CEB}"/>
              </a:ext>
            </a:extLst>
          </p:cNvPr>
          <p:cNvSpPr txBox="1">
            <a:spLocks/>
          </p:cNvSpPr>
          <p:nvPr/>
        </p:nvSpPr>
        <p:spPr>
          <a:xfrm>
            <a:off x="2904067" y="6179394"/>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a:t>
            </a:r>
          </a:p>
        </p:txBody>
      </p:sp>
    </p:spTree>
    <p:extLst>
      <p:ext uri="{BB962C8B-B14F-4D97-AF65-F5344CB8AC3E}">
        <p14:creationId xmlns:p14="http://schemas.microsoft.com/office/powerpoint/2010/main" val="244790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47FF14-DD5B-E879-7CD8-391EC9234FEE}"/>
              </a:ext>
            </a:extLst>
          </p:cNvPr>
          <p:cNvSpPr>
            <a:spLocks noGrp="1"/>
          </p:cNvSpPr>
          <p:nvPr>
            <p:ph type="title"/>
          </p:nvPr>
        </p:nvSpPr>
        <p:spPr>
          <a:xfrm>
            <a:off x="3635829" y="475341"/>
            <a:ext cx="8556171" cy="2601687"/>
          </a:xfrm>
        </p:spPr>
        <p:txBody>
          <a:bodyPr>
            <a:normAutofit/>
          </a:bodyPr>
          <a:lstStyle/>
          <a:p>
            <a:pPr algn="l"/>
            <a:r>
              <a:rPr lang="en-US" sz="2400" b="0" i="0" cap="none" dirty="0">
                <a:solidFill>
                  <a:srgbClr val="202124"/>
                </a:solidFill>
                <a:effectLst/>
              </a:rPr>
              <a:t>In a rapidly changing culture which was dramatically impacted by the pandemic, how can the synod support congregations to accomplish God's work?</a:t>
            </a:r>
            <a:r>
              <a:rPr lang="en-US" sz="2400" b="0" i="0" cap="none" baseline="30000" dirty="0">
                <a:solidFill>
                  <a:srgbClr val="202124"/>
                </a:solidFill>
                <a:effectLst/>
              </a:rPr>
              <a:t>6</a:t>
            </a:r>
            <a:br>
              <a:rPr lang="en-US" sz="2400" b="0" i="0" cap="none" baseline="30000" dirty="0">
                <a:solidFill>
                  <a:srgbClr val="202124"/>
                </a:solidFill>
                <a:effectLst/>
              </a:rPr>
            </a:br>
            <a:br>
              <a:rPr lang="en-US" sz="2400" b="0" i="0" cap="none" baseline="30000" dirty="0">
                <a:solidFill>
                  <a:srgbClr val="202124"/>
                </a:solidFill>
                <a:effectLst/>
              </a:rPr>
            </a:br>
            <a:r>
              <a:rPr lang="en-US" sz="1600" cap="none" dirty="0">
                <a:solidFill>
                  <a:srgbClr val="202124"/>
                </a:solidFill>
              </a:rPr>
              <a:t>Responses were reviewed by members of the Transition Team. </a:t>
            </a:r>
            <a:br>
              <a:rPr lang="en-US" sz="1600" cap="none" dirty="0">
                <a:solidFill>
                  <a:srgbClr val="202124"/>
                </a:solidFill>
              </a:rPr>
            </a:br>
            <a:r>
              <a:rPr lang="en-US" sz="1600" cap="none" dirty="0">
                <a:solidFill>
                  <a:srgbClr val="202124"/>
                </a:solidFill>
              </a:rPr>
              <a:t>This review provided the five answers most frequently given.</a:t>
            </a:r>
            <a:br>
              <a:rPr lang="en-US" sz="2400" b="0" i="0" cap="none" dirty="0">
                <a:solidFill>
                  <a:srgbClr val="202124"/>
                </a:solidFill>
                <a:effectLst/>
              </a:rPr>
            </a:br>
            <a:endParaRPr lang="en-US" sz="2400" cap="none" dirty="0"/>
          </a:p>
        </p:txBody>
      </p:sp>
      <p:sp>
        <p:nvSpPr>
          <p:cNvPr id="5" name="Title 1">
            <a:extLst>
              <a:ext uri="{FF2B5EF4-FFF2-40B4-BE49-F238E27FC236}">
                <a16:creationId xmlns:a16="http://schemas.microsoft.com/office/drawing/2014/main" id="{A5878706-6E52-DB6E-ACF8-53B06284E046}"/>
              </a:ext>
            </a:extLst>
          </p:cNvPr>
          <p:cNvSpPr txBox="1">
            <a:spLocks/>
          </p:cNvSpPr>
          <p:nvPr/>
        </p:nvSpPr>
        <p:spPr>
          <a:xfrm>
            <a:off x="2901724" y="5848001"/>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SHORT RESPONSE QUESTIONS: 1A</a:t>
            </a:r>
          </a:p>
        </p:txBody>
      </p:sp>
      <p:sp>
        <p:nvSpPr>
          <p:cNvPr id="6" name="TextBox 5">
            <a:extLst>
              <a:ext uri="{FF2B5EF4-FFF2-40B4-BE49-F238E27FC236}">
                <a16:creationId xmlns:a16="http://schemas.microsoft.com/office/drawing/2014/main" id="{9A008B2E-2191-8313-1E45-CD4B45BF58B1}"/>
              </a:ext>
            </a:extLst>
          </p:cNvPr>
          <p:cNvSpPr txBox="1"/>
          <p:nvPr/>
        </p:nvSpPr>
        <p:spPr>
          <a:xfrm>
            <a:off x="1167039" y="2581728"/>
            <a:ext cx="9647465" cy="5167377"/>
          </a:xfrm>
          <a:prstGeom prst="rect">
            <a:avLst/>
          </a:prstGeom>
          <a:noFill/>
        </p:spPr>
        <p:txBody>
          <a:bodyPr wrap="square">
            <a:spAutoFit/>
          </a:bodyPr>
          <a:lstStyle/>
          <a:p>
            <a:pPr marL="0" marR="0" indent="0">
              <a:lnSpc>
                <a:spcPct val="107000"/>
              </a:lnSpc>
              <a:spcBef>
                <a:spcPts val="0"/>
              </a:spcBef>
              <a:spcAft>
                <a:spcPts val="800"/>
              </a:spcAft>
              <a:buNone/>
            </a:pPr>
            <a:r>
              <a:rPr lang="en-US" sz="2000" b="1" kern="100" dirty="0">
                <a:ea typeface="Calibri" panose="020F0502020204030204" pitchFamily="34" charset="0"/>
                <a:cs typeface="Times New Roman" panose="02020603050405020304" pitchFamily="18" charset="0"/>
              </a:rPr>
              <a:t>Improve Communication - both mass and individual  </a:t>
            </a:r>
            <a:r>
              <a:rPr lang="en-US" sz="2000" b="1" kern="100" dirty="0">
                <a:effectLst/>
                <a:ea typeface="Calibri" panose="020F0502020204030204" pitchFamily="34" charset="0"/>
                <a:cs typeface="Times New Roman" panose="02020603050405020304" pitchFamily="18" charset="0"/>
              </a:rPr>
              <a:t>(99)</a:t>
            </a:r>
            <a:endParaRPr lang="en-US" sz="2000" kern="100" dirty="0">
              <a:effectLst/>
              <a:ea typeface="Calibri" panose="020F0502020204030204" pitchFamily="34" charset="0"/>
              <a:cs typeface="Times New Roman" panose="02020603050405020304" pitchFamily="18" charset="0"/>
            </a:endParaRPr>
          </a:p>
          <a:p>
            <a:pPr marL="119063" indent="-119063">
              <a:lnSpc>
                <a:spcPct val="107000"/>
              </a:lnSpc>
              <a:spcAft>
                <a:spcPts val="800"/>
              </a:spcAft>
            </a:pPr>
            <a:r>
              <a:rPr lang="en-US" i="1" kern="100" dirty="0">
                <a:ea typeface="Calibri" panose="020F0502020204030204" pitchFamily="34" charset="0"/>
                <a:cs typeface="Times New Roman" panose="02020603050405020304" pitchFamily="18" charset="0"/>
              </a:rPr>
              <a:t>“</a:t>
            </a:r>
            <a:r>
              <a:rPr lang="en-US" sz="1800" u="none" strike="noStrike" dirty="0">
                <a:effectLst/>
              </a:rPr>
              <a:t>A more visible presence of leadership from the bishop would be helpful--visiting congregations on Sundays, putting out (well-written) statements and videos to be a voice.</a:t>
            </a:r>
          </a:p>
          <a:p>
            <a:pPr marL="342900" indent="-342900">
              <a:lnSpc>
                <a:spcPct val="107000"/>
              </a:lnSpc>
              <a:spcAft>
                <a:spcPts val="800"/>
              </a:spcAft>
              <a:buFont typeface="Arial" panose="020B0604020202020204" pitchFamily="34" charset="0"/>
              <a:buChar char="•"/>
            </a:pPr>
            <a:r>
              <a:rPr lang="en-US" sz="2000" u="none" strike="noStrike" dirty="0">
                <a:effectLst/>
              </a:rPr>
              <a:t>Clear communication about the needs of congregations in the synod.</a:t>
            </a:r>
          </a:p>
          <a:p>
            <a:pPr marL="342900" indent="-342900">
              <a:lnSpc>
                <a:spcPct val="107000"/>
              </a:lnSpc>
              <a:spcAft>
                <a:spcPts val="800"/>
              </a:spcAft>
              <a:buFont typeface="Arial" panose="020B0604020202020204" pitchFamily="34" charset="0"/>
              <a:buChar char="•"/>
            </a:pPr>
            <a:r>
              <a:rPr lang="en-US" sz="2000" dirty="0"/>
              <a:t>Keep asking “what do congregations want?”</a:t>
            </a:r>
          </a:p>
          <a:p>
            <a:pPr marL="342900" indent="-342900">
              <a:lnSpc>
                <a:spcPct val="107000"/>
              </a:lnSpc>
              <a:spcAft>
                <a:spcPts val="800"/>
              </a:spcAft>
              <a:buFont typeface="Arial" panose="020B0604020202020204" pitchFamily="34" charset="0"/>
              <a:buChar char="•"/>
            </a:pPr>
            <a:r>
              <a:rPr lang="en-US" sz="2000" u="none" strike="noStrike" dirty="0">
                <a:effectLst/>
              </a:rPr>
              <a:t>Clearly share important updates on topics such as worship practices, particularly in a time of uncertainty such as the pandemic</a:t>
            </a:r>
            <a:r>
              <a:rPr lang="en-US" sz="2000" dirty="0"/>
              <a:t>.</a:t>
            </a:r>
          </a:p>
          <a:p>
            <a:pPr marL="342900" indent="-342900">
              <a:lnSpc>
                <a:spcPct val="107000"/>
              </a:lnSpc>
              <a:spcAft>
                <a:spcPts val="800"/>
              </a:spcAft>
              <a:buFont typeface="Arial" panose="020B0604020202020204" pitchFamily="34" charset="0"/>
              <a:buChar char="•"/>
            </a:pPr>
            <a:r>
              <a:rPr lang="en-US" sz="2000" u="none" strike="noStrike" dirty="0">
                <a:effectLst/>
              </a:rPr>
              <a:t>Communicate more with </a:t>
            </a:r>
            <a:r>
              <a:rPr lang="en-US" sz="2000" dirty="0"/>
              <a:t>non-rostered leaders in congregations and make sure to follow-up on message from lay people. </a:t>
            </a:r>
            <a:endParaRPr lang="en-US" sz="2000" u="none" strike="noStrike" dirty="0">
              <a:effectLst/>
            </a:endParaRPr>
          </a:p>
          <a:p>
            <a:pPr marL="285750" marR="0" indent="-285750">
              <a:lnSpc>
                <a:spcPct val="107000"/>
              </a:lnSpc>
              <a:spcBef>
                <a:spcPts val="0"/>
              </a:spcBef>
              <a:spcAft>
                <a:spcPts val="800"/>
              </a:spcAft>
              <a:buFont typeface="Wingdings" pitchFamily="2" charset="2"/>
              <a:buChar char="§"/>
            </a:pPr>
            <a:endParaRPr lang="en-US" kern="100" dirty="0">
              <a:effectLst/>
              <a:ea typeface="Calibri" panose="020F0502020204030204" pitchFamily="34" charset="0"/>
              <a:cs typeface="Times New Roman" panose="02020603050405020304" pitchFamily="18" charset="0"/>
            </a:endParaRPr>
          </a:p>
          <a:p>
            <a:pPr marL="342900" indent="-342900">
              <a:lnSpc>
                <a:spcPct val="107000"/>
              </a:lnSpc>
              <a:buFont typeface="Symbol" pitchFamily="2" charset="2"/>
              <a:buChar char=""/>
            </a:pPr>
            <a:endParaRPr lang="en-US" sz="1800" b="0" i="0" u="none" strike="noStrike" dirty="0">
              <a:solidFill>
                <a:srgbClr val="000000"/>
              </a:solidFill>
              <a:effectLst/>
              <a:latin typeface="Arial" panose="020B0604020202020204" pitchFamily="34" charset="0"/>
            </a:endParaRPr>
          </a:p>
          <a:p>
            <a:pPr marL="342900" indent="-342900">
              <a:lnSpc>
                <a:spcPct val="107000"/>
              </a:lnSpc>
              <a:buFont typeface="Symbol" pitchFamily="2" charset="2"/>
              <a:buChar char=""/>
            </a:pPr>
            <a:endParaRPr lang="en-US" sz="1800" b="0" i="0" u="none" strike="noStrike" dirty="0">
              <a:solidFill>
                <a:srgbClr val="000000"/>
              </a:solidFill>
              <a:effectLst/>
              <a:latin typeface="Arial" panose="020B0604020202020204" pitchFamily="34" charset="0"/>
            </a:endParaRPr>
          </a:p>
          <a:p>
            <a:pPr marL="342900" marR="0" lvl="0" indent="-342900">
              <a:lnSpc>
                <a:spcPct val="107000"/>
              </a:lnSpc>
              <a:spcBef>
                <a:spcPts val="0"/>
              </a:spcBef>
              <a:spcAft>
                <a:spcPts val="0"/>
              </a:spcAft>
              <a:buFont typeface="Symbol" pitchFamily="2" charset="2"/>
              <a:buChar char=""/>
            </a:pPr>
            <a:endParaRPr lang="en-US"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685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47FF14-DD5B-E879-7CD8-391EC9234FEE}"/>
              </a:ext>
            </a:extLst>
          </p:cNvPr>
          <p:cNvSpPr>
            <a:spLocks noGrp="1"/>
          </p:cNvSpPr>
          <p:nvPr>
            <p:ph type="title"/>
          </p:nvPr>
        </p:nvSpPr>
        <p:spPr>
          <a:xfrm>
            <a:off x="3548744" y="272141"/>
            <a:ext cx="8556171" cy="2601687"/>
          </a:xfrm>
        </p:spPr>
        <p:txBody>
          <a:bodyPr>
            <a:normAutofit/>
          </a:bodyPr>
          <a:lstStyle/>
          <a:p>
            <a:pPr algn="l"/>
            <a:r>
              <a:rPr lang="en-US" sz="2400" b="0" i="0" cap="none" dirty="0">
                <a:solidFill>
                  <a:srgbClr val="202124"/>
                </a:solidFill>
                <a:effectLst/>
              </a:rPr>
              <a:t>In a rapidly changing culture which was dramatically impacted by the pandemic, how can the synod support congregations to accomplish God's work?</a:t>
            </a:r>
            <a:br>
              <a:rPr lang="en-US" sz="2400" b="0" i="0" cap="none" dirty="0">
                <a:solidFill>
                  <a:srgbClr val="202124"/>
                </a:solidFill>
                <a:effectLst/>
              </a:rPr>
            </a:br>
            <a:endParaRPr lang="en-US" sz="2400" cap="none" dirty="0"/>
          </a:p>
        </p:txBody>
      </p:sp>
      <p:sp>
        <p:nvSpPr>
          <p:cNvPr id="5" name="Title 1">
            <a:extLst>
              <a:ext uri="{FF2B5EF4-FFF2-40B4-BE49-F238E27FC236}">
                <a16:creationId xmlns:a16="http://schemas.microsoft.com/office/drawing/2014/main" id="{A5878706-6E52-DB6E-ACF8-53B06284E046}"/>
              </a:ext>
            </a:extLst>
          </p:cNvPr>
          <p:cNvSpPr txBox="1">
            <a:spLocks/>
          </p:cNvSpPr>
          <p:nvPr/>
        </p:nvSpPr>
        <p:spPr>
          <a:xfrm>
            <a:off x="2901724" y="5848001"/>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SHORT RESPONSE QUESTIONS: 1B</a:t>
            </a:r>
          </a:p>
        </p:txBody>
      </p:sp>
      <p:sp>
        <p:nvSpPr>
          <p:cNvPr id="6" name="TextBox 5">
            <a:extLst>
              <a:ext uri="{FF2B5EF4-FFF2-40B4-BE49-F238E27FC236}">
                <a16:creationId xmlns:a16="http://schemas.microsoft.com/office/drawing/2014/main" id="{9A008B2E-2191-8313-1E45-CD4B45BF58B1}"/>
              </a:ext>
            </a:extLst>
          </p:cNvPr>
          <p:cNvSpPr txBox="1"/>
          <p:nvPr/>
        </p:nvSpPr>
        <p:spPr>
          <a:xfrm>
            <a:off x="1272267" y="2525485"/>
            <a:ext cx="9647465" cy="4160306"/>
          </a:xfrm>
          <a:prstGeom prst="rect">
            <a:avLst/>
          </a:prstGeom>
          <a:noFill/>
        </p:spPr>
        <p:txBody>
          <a:bodyPr wrap="square">
            <a:spAutoFit/>
          </a:bodyPr>
          <a:lstStyle/>
          <a:p>
            <a:pPr marL="0" marR="0" indent="0">
              <a:lnSpc>
                <a:spcPct val="107000"/>
              </a:lnSpc>
              <a:spcBef>
                <a:spcPts val="0"/>
              </a:spcBef>
              <a:spcAft>
                <a:spcPts val="800"/>
              </a:spcAft>
              <a:buNone/>
            </a:pPr>
            <a:r>
              <a:rPr lang="en-US" sz="2000" b="1" kern="100" dirty="0">
                <a:ea typeface="Calibri" panose="020F0502020204030204" pitchFamily="34" charset="0"/>
                <a:cs typeface="Times New Roman" panose="02020603050405020304" pitchFamily="18" charset="0"/>
              </a:rPr>
              <a:t>Visit </a:t>
            </a:r>
            <a:r>
              <a:rPr lang="en-US" sz="2000" b="1" kern="100" dirty="0">
                <a:effectLst/>
                <a:ea typeface="Calibri" panose="020F0502020204030204" pitchFamily="34" charset="0"/>
                <a:cs typeface="Times New Roman" panose="02020603050405020304" pitchFamily="18" charset="0"/>
              </a:rPr>
              <a:t>(80)</a:t>
            </a:r>
            <a:endParaRPr lang="en-US" sz="2000" kern="1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i="1" kern="100" dirty="0">
                <a:ea typeface="Calibri" panose="020F0502020204030204" pitchFamily="34" charset="0"/>
                <a:cs typeface="Times New Roman" panose="02020603050405020304" pitchFamily="18" charset="0"/>
              </a:rPr>
              <a:t>“Listen to what congregations have to say. Visit them!</a:t>
            </a:r>
            <a:r>
              <a:rPr lang="en-US" i="1" kern="100" dirty="0">
                <a:effectLst/>
                <a:ea typeface="Calibri" panose="020F0502020204030204" pitchFamily="34" charset="0"/>
                <a:cs typeface="Times New Roman" panose="02020603050405020304" pitchFamily="18" charset="0"/>
              </a:rPr>
              <a:t>”</a:t>
            </a:r>
            <a:endParaRPr lang="en-US" kern="100" dirty="0">
              <a:effectLst/>
              <a:ea typeface="Calibri" panose="020F0502020204030204" pitchFamily="34" charset="0"/>
              <a:cs typeface="Times New Roman" panose="02020603050405020304" pitchFamily="18" charset="0"/>
            </a:endParaRPr>
          </a:p>
          <a:p>
            <a:pPr marL="342900" indent="-342900">
              <a:lnSpc>
                <a:spcPct val="107000"/>
              </a:lnSpc>
              <a:buFont typeface="Symbol" pitchFamily="2" charset="2"/>
              <a:buChar char=""/>
            </a:pPr>
            <a:r>
              <a:rPr lang="en-US" dirty="0"/>
              <a:t>Regular visitation to congregations by the bishop and synod staff. If possible, every congregation would be visited in a year.</a:t>
            </a:r>
            <a:endParaRPr lang="en-US" sz="1800" u="none" strike="noStrike" dirty="0">
              <a:effectLst/>
            </a:endParaRPr>
          </a:p>
          <a:p>
            <a:pPr marL="342900" indent="-342900">
              <a:lnSpc>
                <a:spcPct val="107000"/>
              </a:lnSpc>
              <a:buFont typeface="Symbol" pitchFamily="2" charset="2"/>
              <a:buChar char=""/>
            </a:pPr>
            <a:r>
              <a:rPr lang="en-US" sz="1800" u="none" strike="noStrike" dirty="0">
                <a:effectLst/>
              </a:rPr>
              <a:t>Practice intentional accompaniment, specifically through pastoral care (prayer, active listening, mutual care and consolation, not counseling) for rostered leaders.</a:t>
            </a:r>
          </a:p>
          <a:p>
            <a:pPr marL="342900" indent="-342900">
              <a:lnSpc>
                <a:spcPct val="107000"/>
              </a:lnSpc>
              <a:buFont typeface="Symbol" pitchFamily="2" charset="2"/>
              <a:buChar char=""/>
            </a:pPr>
            <a:r>
              <a:rPr lang="en-US" dirty="0"/>
              <a:t>Congregations in the “far reaches” of the synod and those in the inner city feel that the synod staff could be more accessible. </a:t>
            </a:r>
            <a:r>
              <a:rPr lang="en-US" u="none" strike="noStrike" dirty="0">
                <a:effectLst/>
              </a:rPr>
              <a:t>Some feel a disconnect.</a:t>
            </a:r>
          </a:p>
          <a:p>
            <a:pPr marL="342900" indent="-342900">
              <a:lnSpc>
                <a:spcPct val="107000"/>
              </a:lnSpc>
              <a:buFont typeface="Symbol" pitchFamily="2" charset="2"/>
              <a:buChar char=""/>
            </a:pPr>
            <a:r>
              <a:rPr lang="en-US" b="0" i="0" dirty="0">
                <a:solidFill>
                  <a:srgbClr val="000000"/>
                </a:solidFill>
              </a:rPr>
              <a:t>Greater interaction with laity.</a:t>
            </a:r>
            <a:endParaRPr lang="en-US" b="0" i="0" u="none" strike="noStrike" dirty="0">
              <a:solidFill>
                <a:srgbClr val="000000"/>
              </a:solidFill>
              <a:effectLst/>
            </a:endParaRPr>
          </a:p>
          <a:p>
            <a:pPr marL="342900" indent="-342900">
              <a:lnSpc>
                <a:spcPct val="107000"/>
              </a:lnSpc>
              <a:buFont typeface="Symbol" pitchFamily="2" charset="2"/>
              <a:buChar char=""/>
            </a:pPr>
            <a:endParaRPr lang="en-US" u="none" strike="noStrike" dirty="0">
              <a:effectLst/>
            </a:endParaRPr>
          </a:p>
          <a:p>
            <a:pPr marL="342900" indent="-342900">
              <a:lnSpc>
                <a:spcPct val="107000"/>
              </a:lnSpc>
              <a:buFont typeface="Symbol" pitchFamily="2" charset="2"/>
              <a:buChar char=""/>
            </a:pPr>
            <a:endParaRPr lang="en-US" b="0" i="0" u="none" strike="noStrike" dirty="0">
              <a:solidFill>
                <a:srgbClr val="000000"/>
              </a:solidFill>
              <a:effectLst/>
              <a:latin typeface="Arial" panose="020B0604020202020204" pitchFamily="34" charset="0"/>
            </a:endParaRPr>
          </a:p>
          <a:p>
            <a:pPr marL="342900" indent="-342900">
              <a:lnSpc>
                <a:spcPct val="107000"/>
              </a:lnSpc>
              <a:buFont typeface="Symbol" pitchFamily="2" charset="2"/>
              <a:buChar char=""/>
            </a:pPr>
            <a:endParaRPr lang="en-US" b="0" i="0" u="none" strike="noStrike" dirty="0">
              <a:solidFill>
                <a:srgbClr val="000000"/>
              </a:solidFill>
              <a:effectLst/>
              <a:latin typeface="Arial" panose="020B0604020202020204" pitchFamily="34" charset="0"/>
            </a:endParaRPr>
          </a:p>
          <a:p>
            <a:pPr marL="342900" marR="0" lvl="0" indent="-342900">
              <a:lnSpc>
                <a:spcPct val="107000"/>
              </a:lnSpc>
              <a:spcBef>
                <a:spcPts val="0"/>
              </a:spcBef>
              <a:spcAft>
                <a:spcPts val="0"/>
              </a:spcAft>
              <a:buFont typeface="Symbol" pitchFamily="2" charset="2"/>
              <a:buChar char=""/>
            </a:pPr>
            <a:endParaRPr lang="en-US"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441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47FF14-DD5B-E879-7CD8-391EC9234FEE}"/>
              </a:ext>
            </a:extLst>
          </p:cNvPr>
          <p:cNvSpPr>
            <a:spLocks noGrp="1"/>
          </p:cNvSpPr>
          <p:nvPr>
            <p:ph type="title"/>
          </p:nvPr>
        </p:nvSpPr>
        <p:spPr>
          <a:xfrm>
            <a:off x="3548744" y="272141"/>
            <a:ext cx="8556171" cy="2601687"/>
          </a:xfrm>
        </p:spPr>
        <p:txBody>
          <a:bodyPr>
            <a:normAutofit/>
          </a:bodyPr>
          <a:lstStyle/>
          <a:p>
            <a:pPr algn="l"/>
            <a:r>
              <a:rPr lang="en-US" sz="2400" b="0" i="0" cap="none" dirty="0">
                <a:solidFill>
                  <a:srgbClr val="202124"/>
                </a:solidFill>
                <a:effectLst/>
              </a:rPr>
              <a:t>In a rapidly changing culture which was dramatically impacted by the pandemic, how can the synod support congregations to accomplish God's work?</a:t>
            </a:r>
            <a:br>
              <a:rPr lang="en-US" sz="2400" b="0" i="0" cap="none" dirty="0">
                <a:solidFill>
                  <a:srgbClr val="202124"/>
                </a:solidFill>
                <a:effectLst/>
              </a:rPr>
            </a:br>
            <a:endParaRPr lang="en-US" sz="2400" cap="none" dirty="0"/>
          </a:p>
        </p:txBody>
      </p:sp>
      <p:sp>
        <p:nvSpPr>
          <p:cNvPr id="5" name="Title 1">
            <a:extLst>
              <a:ext uri="{FF2B5EF4-FFF2-40B4-BE49-F238E27FC236}">
                <a16:creationId xmlns:a16="http://schemas.microsoft.com/office/drawing/2014/main" id="{A5878706-6E52-DB6E-ACF8-53B06284E046}"/>
              </a:ext>
            </a:extLst>
          </p:cNvPr>
          <p:cNvSpPr txBox="1">
            <a:spLocks/>
          </p:cNvSpPr>
          <p:nvPr/>
        </p:nvSpPr>
        <p:spPr>
          <a:xfrm>
            <a:off x="2901724" y="5848001"/>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SHORT RESPONSE QUESTIONS: 1C</a:t>
            </a:r>
          </a:p>
        </p:txBody>
      </p:sp>
      <p:sp>
        <p:nvSpPr>
          <p:cNvPr id="6" name="TextBox 5">
            <a:extLst>
              <a:ext uri="{FF2B5EF4-FFF2-40B4-BE49-F238E27FC236}">
                <a16:creationId xmlns:a16="http://schemas.microsoft.com/office/drawing/2014/main" id="{9A008B2E-2191-8313-1E45-CD4B45BF58B1}"/>
              </a:ext>
            </a:extLst>
          </p:cNvPr>
          <p:cNvSpPr txBox="1"/>
          <p:nvPr/>
        </p:nvSpPr>
        <p:spPr>
          <a:xfrm>
            <a:off x="1272267" y="2525485"/>
            <a:ext cx="9647465" cy="4753032"/>
          </a:xfrm>
          <a:prstGeom prst="rect">
            <a:avLst/>
          </a:prstGeom>
          <a:noFill/>
        </p:spPr>
        <p:txBody>
          <a:bodyPr wrap="square">
            <a:spAutoFit/>
          </a:bodyPr>
          <a:lstStyle/>
          <a:p>
            <a:pPr marL="0" marR="0" indent="0">
              <a:lnSpc>
                <a:spcPct val="107000"/>
              </a:lnSpc>
              <a:spcBef>
                <a:spcPts val="0"/>
              </a:spcBef>
              <a:spcAft>
                <a:spcPts val="800"/>
              </a:spcAft>
              <a:buNone/>
            </a:pPr>
            <a:r>
              <a:rPr lang="en-US" sz="2000" b="1" kern="100" dirty="0">
                <a:ea typeface="Calibri" panose="020F0502020204030204" pitchFamily="34" charset="0"/>
                <a:cs typeface="Times New Roman" panose="02020603050405020304" pitchFamily="18" charset="0"/>
              </a:rPr>
              <a:t>Help congregations embrace new paradigms as they move forward </a:t>
            </a:r>
            <a:r>
              <a:rPr lang="en-US" sz="2000" b="1" kern="100" dirty="0">
                <a:effectLst/>
                <a:ea typeface="Calibri" panose="020F0502020204030204" pitchFamily="34" charset="0"/>
                <a:cs typeface="Times New Roman" panose="02020603050405020304" pitchFamily="18" charset="0"/>
              </a:rPr>
              <a:t>(78)</a:t>
            </a:r>
            <a:endParaRPr lang="en-US" sz="2000" kern="1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i="1" kern="100" dirty="0">
                <a:ea typeface="Calibri" panose="020F0502020204030204" pitchFamily="34" charset="0"/>
                <a:cs typeface="Times New Roman" panose="02020603050405020304" pitchFamily="18" charset="0"/>
              </a:rPr>
              <a:t>“[The church] needs to find a way to be relevant in a society that no longer sees value in religious institutions.”</a:t>
            </a:r>
            <a:endParaRPr lang="en-US" kern="100" dirty="0">
              <a:effectLst/>
              <a:ea typeface="Calibri" panose="020F0502020204030204" pitchFamily="34" charset="0"/>
              <a:cs typeface="Times New Roman" panose="02020603050405020304" pitchFamily="18" charset="0"/>
            </a:endParaRPr>
          </a:p>
          <a:p>
            <a:pPr marL="342900" indent="-342900">
              <a:lnSpc>
                <a:spcPct val="107000"/>
              </a:lnSpc>
              <a:buFont typeface="Symbol" pitchFamily="2" charset="2"/>
              <a:buChar char=""/>
            </a:pPr>
            <a:r>
              <a:rPr lang="en-US" sz="1800" u="none" strike="noStrike" dirty="0">
                <a:effectLst/>
              </a:rPr>
              <a:t>Suggest specific actions that are or will motivate congregations to adjust to the new reality. </a:t>
            </a:r>
          </a:p>
          <a:p>
            <a:pPr marL="342900" indent="-342900">
              <a:lnSpc>
                <a:spcPct val="107000"/>
              </a:lnSpc>
              <a:buFont typeface="Symbol" pitchFamily="2" charset="2"/>
              <a:buChar char=""/>
            </a:pPr>
            <a:r>
              <a:rPr lang="en-US" sz="1800" u="none" strike="noStrike" dirty="0">
                <a:effectLst/>
              </a:rPr>
              <a:t>Assist congregations in improving ability to provide streaming, etc. so that worship, meeting and other gatherings can continue to be accessed by folks inside and outside congregational membership. The pandemic gave opportunity to see that this can be done faithfully and effectively… we should learn from this.</a:t>
            </a:r>
          </a:p>
          <a:p>
            <a:pPr marL="342900" indent="-342900">
              <a:lnSpc>
                <a:spcPct val="107000"/>
              </a:lnSpc>
              <a:buFont typeface="Symbol" pitchFamily="2" charset="2"/>
              <a:buChar char=""/>
            </a:pPr>
            <a:r>
              <a:rPr lang="en-US" b="0" i="0" dirty="0">
                <a:solidFill>
                  <a:srgbClr val="000000"/>
                </a:solidFill>
              </a:rPr>
              <a:t>Help congregations to adjust to more members choosing online worship, especially as they are aging, and work to [help] these members stay engaged in God's Work.</a:t>
            </a:r>
            <a:endParaRPr lang="en-US" sz="1800" u="none" strike="noStrike" dirty="0">
              <a:effectLst/>
            </a:endParaRPr>
          </a:p>
          <a:p>
            <a:pPr marL="342900" indent="-342900">
              <a:lnSpc>
                <a:spcPct val="107000"/>
              </a:lnSpc>
              <a:buFont typeface="Symbol" pitchFamily="2" charset="2"/>
              <a:buChar char=""/>
            </a:pPr>
            <a:endParaRPr lang="en-US" sz="1800" b="0" i="0" u="none" strike="noStrike" dirty="0">
              <a:solidFill>
                <a:srgbClr val="000000"/>
              </a:solidFill>
              <a:effectLst/>
              <a:latin typeface="Arial" panose="020B0604020202020204" pitchFamily="34" charset="0"/>
            </a:endParaRPr>
          </a:p>
          <a:p>
            <a:pPr marL="342900" indent="-342900">
              <a:lnSpc>
                <a:spcPct val="107000"/>
              </a:lnSpc>
              <a:buFont typeface="Symbol" pitchFamily="2" charset="2"/>
              <a:buChar char=""/>
            </a:pPr>
            <a:endParaRPr lang="en-US" sz="1800" b="0" i="0" u="none" strike="noStrike" dirty="0">
              <a:solidFill>
                <a:srgbClr val="000000"/>
              </a:solidFill>
              <a:effectLst/>
              <a:latin typeface="Arial" panose="020B0604020202020204" pitchFamily="34" charset="0"/>
            </a:endParaRPr>
          </a:p>
          <a:p>
            <a:pPr marL="342900" marR="0" lvl="0" indent="-342900">
              <a:lnSpc>
                <a:spcPct val="107000"/>
              </a:lnSpc>
              <a:spcBef>
                <a:spcPts val="0"/>
              </a:spcBef>
              <a:spcAft>
                <a:spcPts val="0"/>
              </a:spcAft>
              <a:buFont typeface="Symbol" pitchFamily="2" charset="2"/>
              <a:buChar char=""/>
            </a:pPr>
            <a:endParaRPr lang="en-US"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861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7B1F64E-6938-CC83-FA28-4601B9058844}"/>
              </a:ext>
            </a:extLst>
          </p:cNvPr>
          <p:cNvSpPr txBox="1">
            <a:spLocks/>
          </p:cNvSpPr>
          <p:nvPr/>
        </p:nvSpPr>
        <p:spPr>
          <a:xfrm>
            <a:off x="4955458" y="6298549"/>
            <a:ext cx="6832600" cy="4520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schemeClr val="tx1">
                    <a:lumMod val="50000"/>
                    <a:lumOff val="50000"/>
                  </a:schemeClr>
                </a:solidFill>
              </a:rPr>
              <a:t>SYNOD OVERVIEW</a:t>
            </a:r>
          </a:p>
        </p:txBody>
      </p:sp>
      <p:graphicFrame>
        <p:nvGraphicFramePr>
          <p:cNvPr id="8" name="Chart 7">
            <a:extLst>
              <a:ext uri="{FF2B5EF4-FFF2-40B4-BE49-F238E27FC236}">
                <a16:creationId xmlns:a16="http://schemas.microsoft.com/office/drawing/2014/main" id="{BD992FE2-DEF7-6FFB-4EAD-2E841EF2CE6C}"/>
              </a:ext>
            </a:extLst>
          </p:cNvPr>
          <p:cNvGraphicFramePr>
            <a:graphicFrameLocks/>
          </p:cNvGraphicFramePr>
          <p:nvPr>
            <p:extLst>
              <p:ext uri="{D42A27DB-BD31-4B8C-83A1-F6EECF244321}">
                <p14:modId xmlns:p14="http://schemas.microsoft.com/office/powerpoint/2010/main" val="769853963"/>
              </p:ext>
            </p:extLst>
          </p:nvPr>
        </p:nvGraphicFramePr>
        <p:xfrm>
          <a:off x="929148" y="1969861"/>
          <a:ext cx="10736826" cy="402631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8358A5C0-04CE-50BC-E5A5-9DDB75BA292A}"/>
              </a:ext>
            </a:extLst>
          </p:cNvPr>
          <p:cNvSpPr txBox="1"/>
          <p:nvPr/>
        </p:nvSpPr>
        <p:spPr>
          <a:xfrm>
            <a:off x="4232788" y="469417"/>
            <a:ext cx="7742902" cy="1077218"/>
          </a:xfrm>
          <a:prstGeom prst="rect">
            <a:avLst/>
          </a:prstGeom>
          <a:noFill/>
        </p:spPr>
        <p:txBody>
          <a:bodyPr wrap="square" rtlCol="0">
            <a:spAutoFit/>
          </a:bodyPr>
          <a:lstStyle/>
          <a:p>
            <a:r>
              <a:rPr lang="en-US" sz="3200" dirty="0"/>
              <a:t>SYNOD MEMBERSHIP AS PERCENTAGE OF REGIONAL POPULATION</a:t>
            </a:r>
            <a:r>
              <a:rPr lang="en-US" sz="3200" baseline="30000" dirty="0"/>
              <a:t>4</a:t>
            </a:r>
            <a:endParaRPr lang="en-US" sz="3200" dirty="0"/>
          </a:p>
        </p:txBody>
      </p:sp>
    </p:spTree>
    <p:extLst>
      <p:ext uri="{BB962C8B-B14F-4D97-AF65-F5344CB8AC3E}">
        <p14:creationId xmlns:p14="http://schemas.microsoft.com/office/powerpoint/2010/main" val="141155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47FF14-DD5B-E879-7CD8-391EC9234FEE}"/>
              </a:ext>
            </a:extLst>
          </p:cNvPr>
          <p:cNvSpPr>
            <a:spLocks noGrp="1"/>
          </p:cNvSpPr>
          <p:nvPr>
            <p:ph type="title"/>
          </p:nvPr>
        </p:nvSpPr>
        <p:spPr>
          <a:xfrm>
            <a:off x="3548744" y="272141"/>
            <a:ext cx="8556171" cy="2601687"/>
          </a:xfrm>
        </p:spPr>
        <p:txBody>
          <a:bodyPr>
            <a:normAutofit/>
          </a:bodyPr>
          <a:lstStyle/>
          <a:p>
            <a:pPr algn="l"/>
            <a:r>
              <a:rPr lang="en-US" sz="2400" b="0" i="0" cap="none" dirty="0">
                <a:solidFill>
                  <a:srgbClr val="202124"/>
                </a:solidFill>
                <a:effectLst/>
              </a:rPr>
              <a:t>In a rapidly changing culture which was dramatically impacted by the pandemic, how can the synod support congregations to accomplish God's work?</a:t>
            </a:r>
            <a:br>
              <a:rPr lang="en-US" sz="2400" b="0" i="0" cap="none" dirty="0">
                <a:solidFill>
                  <a:srgbClr val="202124"/>
                </a:solidFill>
                <a:effectLst/>
              </a:rPr>
            </a:br>
            <a:endParaRPr lang="en-US" sz="2400" cap="none" dirty="0"/>
          </a:p>
        </p:txBody>
      </p:sp>
      <p:sp>
        <p:nvSpPr>
          <p:cNvPr id="5" name="Title 1">
            <a:extLst>
              <a:ext uri="{FF2B5EF4-FFF2-40B4-BE49-F238E27FC236}">
                <a16:creationId xmlns:a16="http://schemas.microsoft.com/office/drawing/2014/main" id="{A5878706-6E52-DB6E-ACF8-53B06284E046}"/>
              </a:ext>
            </a:extLst>
          </p:cNvPr>
          <p:cNvSpPr txBox="1">
            <a:spLocks/>
          </p:cNvSpPr>
          <p:nvPr/>
        </p:nvSpPr>
        <p:spPr>
          <a:xfrm>
            <a:off x="2901724" y="5848001"/>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SHORT RESPONSE QUESTIONS: 1D</a:t>
            </a:r>
          </a:p>
        </p:txBody>
      </p:sp>
      <p:sp>
        <p:nvSpPr>
          <p:cNvPr id="6" name="TextBox 5">
            <a:extLst>
              <a:ext uri="{FF2B5EF4-FFF2-40B4-BE49-F238E27FC236}">
                <a16:creationId xmlns:a16="http://schemas.microsoft.com/office/drawing/2014/main" id="{9A008B2E-2191-8313-1E45-CD4B45BF58B1}"/>
              </a:ext>
            </a:extLst>
          </p:cNvPr>
          <p:cNvSpPr txBox="1"/>
          <p:nvPr/>
        </p:nvSpPr>
        <p:spPr>
          <a:xfrm>
            <a:off x="1272267" y="2525485"/>
            <a:ext cx="9647465" cy="4489627"/>
          </a:xfrm>
          <a:prstGeom prst="rect">
            <a:avLst/>
          </a:prstGeom>
          <a:noFill/>
        </p:spPr>
        <p:txBody>
          <a:bodyPr wrap="square">
            <a:spAutoFit/>
          </a:bodyPr>
          <a:lstStyle/>
          <a:p>
            <a:pPr marL="0" marR="0" indent="0">
              <a:lnSpc>
                <a:spcPct val="107000"/>
              </a:lnSpc>
              <a:spcBef>
                <a:spcPts val="0"/>
              </a:spcBef>
              <a:spcAft>
                <a:spcPts val="800"/>
              </a:spcAft>
              <a:buNone/>
            </a:pPr>
            <a:r>
              <a:rPr lang="en-US" sz="2000" b="1" kern="100" dirty="0">
                <a:ea typeface="Calibri" panose="020F0502020204030204" pitchFamily="34" charset="0"/>
                <a:cs typeface="Times New Roman" panose="02020603050405020304" pitchFamily="18" charset="0"/>
              </a:rPr>
              <a:t>More Training and Resources for All </a:t>
            </a:r>
            <a:r>
              <a:rPr lang="en-US" sz="2000" b="1" kern="100" dirty="0">
                <a:effectLst/>
                <a:ea typeface="Calibri" panose="020F0502020204030204" pitchFamily="34" charset="0"/>
                <a:cs typeface="Times New Roman" panose="02020603050405020304" pitchFamily="18" charset="0"/>
              </a:rPr>
              <a:t>(63)</a:t>
            </a:r>
            <a:endParaRPr lang="en-US" sz="2000" kern="1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i="1" kern="100" dirty="0">
                <a:ea typeface="Calibri" panose="020F0502020204030204" pitchFamily="34" charset="0"/>
                <a:cs typeface="Times New Roman" panose="02020603050405020304" pitchFamily="18" charset="0"/>
              </a:rPr>
              <a:t>“Help congregations imagine ministries in new ways.”</a:t>
            </a:r>
            <a:endParaRPr lang="en-US" kern="100" dirty="0">
              <a:effectLst/>
              <a:ea typeface="Calibri" panose="020F0502020204030204" pitchFamily="34" charset="0"/>
              <a:cs typeface="Times New Roman" panose="02020603050405020304" pitchFamily="18" charset="0"/>
            </a:endParaRPr>
          </a:p>
          <a:p>
            <a:pPr marL="342900" indent="-342900">
              <a:lnSpc>
                <a:spcPct val="107000"/>
              </a:lnSpc>
              <a:buFont typeface="Symbol" pitchFamily="2" charset="2"/>
              <a:buChar char=""/>
            </a:pPr>
            <a:r>
              <a:rPr lang="en-US" sz="1800" u="none" strike="noStrike" dirty="0">
                <a:effectLst/>
              </a:rPr>
              <a:t>Training for lay leaders particularly in the areas of leadership, evangelism, community development, preaching and worship practices.</a:t>
            </a:r>
          </a:p>
          <a:p>
            <a:pPr marL="342900" indent="-342900">
              <a:lnSpc>
                <a:spcPct val="107000"/>
              </a:lnSpc>
              <a:buFont typeface="Symbol" pitchFamily="2" charset="2"/>
              <a:buChar char=""/>
            </a:pPr>
            <a:r>
              <a:rPr lang="en-US" dirty="0"/>
              <a:t>Resources online and in print.</a:t>
            </a:r>
          </a:p>
          <a:p>
            <a:pPr marL="342900" indent="-342900">
              <a:lnSpc>
                <a:spcPct val="107000"/>
              </a:lnSpc>
              <a:buFont typeface="Symbol" pitchFamily="2" charset="2"/>
              <a:buChar char=""/>
            </a:pPr>
            <a:r>
              <a:rPr lang="en-US" sz="1800" u="none" strike="noStrike" dirty="0">
                <a:effectLst/>
              </a:rPr>
              <a:t>Grow a multimedia office.</a:t>
            </a:r>
          </a:p>
          <a:p>
            <a:pPr marL="342900" indent="-342900">
              <a:lnSpc>
                <a:spcPct val="107000"/>
              </a:lnSpc>
              <a:buFont typeface="Symbol" pitchFamily="2" charset="2"/>
              <a:buChar char=""/>
            </a:pPr>
            <a:r>
              <a:rPr lang="en-US" dirty="0"/>
              <a:t>Provide resources that model how congregations can work together.</a:t>
            </a:r>
          </a:p>
          <a:p>
            <a:pPr marL="342900" indent="-342900">
              <a:lnSpc>
                <a:spcPct val="107000"/>
              </a:lnSpc>
              <a:buFont typeface="Symbol" pitchFamily="2" charset="2"/>
              <a:buChar char=""/>
            </a:pPr>
            <a:r>
              <a:rPr lang="en-US" sz="1800" u="none" strike="noStrike" dirty="0">
                <a:effectLst/>
              </a:rPr>
              <a:t>Renew the Diakonia program.</a:t>
            </a:r>
          </a:p>
          <a:p>
            <a:pPr marL="342900" indent="-342900">
              <a:lnSpc>
                <a:spcPct val="107000"/>
              </a:lnSpc>
              <a:buFont typeface="Symbol" pitchFamily="2" charset="2"/>
              <a:buChar char=""/>
            </a:pPr>
            <a:r>
              <a:rPr lang="en-US" sz="1800" u="none" strike="noStrike" dirty="0">
                <a:effectLst/>
              </a:rPr>
              <a:t>Provide more ways for clergy to build collegial relationships.</a:t>
            </a:r>
          </a:p>
          <a:p>
            <a:pPr marL="342900" indent="-342900">
              <a:lnSpc>
                <a:spcPct val="107000"/>
              </a:lnSpc>
              <a:buFont typeface="Symbol" pitchFamily="2" charset="2"/>
              <a:buChar char=""/>
            </a:pPr>
            <a:endParaRPr lang="en-US" sz="1800" u="none" strike="noStrike" dirty="0">
              <a:effectLst/>
            </a:endParaRPr>
          </a:p>
          <a:p>
            <a:pPr marL="342900" indent="-342900">
              <a:lnSpc>
                <a:spcPct val="107000"/>
              </a:lnSpc>
              <a:buFont typeface="Symbol" pitchFamily="2" charset="2"/>
              <a:buChar char=""/>
            </a:pPr>
            <a:endParaRPr lang="en-US" sz="1800" u="none" strike="noStrike" dirty="0">
              <a:effectLst/>
            </a:endParaRPr>
          </a:p>
          <a:p>
            <a:pPr marL="342900" indent="-342900">
              <a:lnSpc>
                <a:spcPct val="107000"/>
              </a:lnSpc>
              <a:buFont typeface="Symbol" pitchFamily="2" charset="2"/>
              <a:buChar char=""/>
            </a:pPr>
            <a:endParaRPr lang="en-US" sz="1800" b="0" i="0" u="none" strike="noStrike" dirty="0">
              <a:solidFill>
                <a:srgbClr val="000000"/>
              </a:solidFill>
              <a:effectLst/>
              <a:latin typeface="Arial" panose="020B0604020202020204" pitchFamily="34" charset="0"/>
            </a:endParaRPr>
          </a:p>
          <a:p>
            <a:pPr marL="342900" indent="-342900">
              <a:lnSpc>
                <a:spcPct val="107000"/>
              </a:lnSpc>
              <a:buFont typeface="Symbol" pitchFamily="2" charset="2"/>
              <a:buChar char=""/>
            </a:pPr>
            <a:endParaRPr lang="en-US" sz="1800" b="0" i="0" u="none" strike="noStrike" dirty="0">
              <a:solidFill>
                <a:srgbClr val="000000"/>
              </a:solidFill>
              <a:effectLst/>
              <a:latin typeface="Arial" panose="020B0604020202020204" pitchFamily="34" charset="0"/>
            </a:endParaRPr>
          </a:p>
          <a:p>
            <a:pPr marL="342900" marR="0" lvl="0" indent="-342900">
              <a:lnSpc>
                <a:spcPct val="107000"/>
              </a:lnSpc>
              <a:spcBef>
                <a:spcPts val="0"/>
              </a:spcBef>
              <a:spcAft>
                <a:spcPts val="0"/>
              </a:spcAft>
              <a:buFont typeface="Symbol" pitchFamily="2" charset="2"/>
              <a:buChar char=""/>
            </a:pPr>
            <a:endParaRPr lang="en-US"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395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47FF14-DD5B-E879-7CD8-391EC9234FEE}"/>
              </a:ext>
            </a:extLst>
          </p:cNvPr>
          <p:cNvSpPr>
            <a:spLocks noGrp="1"/>
          </p:cNvSpPr>
          <p:nvPr>
            <p:ph type="title"/>
          </p:nvPr>
        </p:nvSpPr>
        <p:spPr>
          <a:xfrm>
            <a:off x="3548744" y="272141"/>
            <a:ext cx="8556171" cy="2601687"/>
          </a:xfrm>
        </p:spPr>
        <p:txBody>
          <a:bodyPr>
            <a:normAutofit/>
          </a:bodyPr>
          <a:lstStyle/>
          <a:p>
            <a:pPr algn="l"/>
            <a:r>
              <a:rPr lang="en-US" sz="2400" b="0" i="0" cap="none" dirty="0">
                <a:solidFill>
                  <a:srgbClr val="202124"/>
                </a:solidFill>
                <a:effectLst/>
              </a:rPr>
              <a:t>In a rapidly changing culture which was dramatically impacted by the pandemic, how can the synod support congregations to accomplish God's work?</a:t>
            </a:r>
            <a:br>
              <a:rPr lang="en-US" sz="2400" b="0" i="0" cap="none" dirty="0">
                <a:solidFill>
                  <a:srgbClr val="202124"/>
                </a:solidFill>
                <a:effectLst/>
              </a:rPr>
            </a:br>
            <a:endParaRPr lang="en-US" sz="2400" cap="none" dirty="0"/>
          </a:p>
        </p:txBody>
      </p:sp>
      <p:sp>
        <p:nvSpPr>
          <p:cNvPr id="5" name="Title 1">
            <a:extLst>
              <a:ext uri="{FF2B5EF4-FFF2-40B4-BE49-F238E27FC236}">
                <a16:creationId xmlns:a16="http://schemas.microsoft.com/office/drawing/2014/main" id="{A5878706-6E52-DB6E-ACF8-53B06284E046}"/>
              </a:ext>
            </a:extLst>
          </p:cNvPr>
          <p:cNvSpPr txBox="1">
            <a:spLocks/>
          </p:cNvSpPr>
          <p:nvPr/>
        </p:nvSpPr>
        <p:spPr>
          <a:xfrm>
            <a:off x="2901724" y="5848001"/>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SHORT RESPONSE QUESTIONS: 1E</a:t>
            </a:r>
          </a:p>
        </p:txBody>
      </p:sp>
      <p:sp>
        <p:nvSpPr>
          <p:cNvPr id="6" name="TextBox 5">
            <a:extLst>
              <a:ext uri="{FF2B5EF4-FFF2-40B4-BE49-F238E27FC236}">
                <a16:creationId xmlns:a16="http://schemas.microsoft.com/office/drawing/2014/main" id="{9A008B2E-2191-8313-1E45-CD4B45BF58B1}"/>
              </a:ext>
            </a:extLst>
          </p:cNvPr>
          <p:cNvSpPr txBox="1"/>
          <p:nvPr/>
        </p:nvSpPr>
        <p:spPr>
          <a:xfrm>
            <a:off x="956581" y="2242456"/>
            <a:ext cx="9647465" cy="6103530"/>
          </a:xfrm>
          <a:prstGeom prst="rect">
            <a:avLst/>
          </a:prstGeom>
          <a:noFill/>
        </p:spPr>
        <p:txBody>
          <a:bodyPr wrap="square">
            <a:spAutoFit/>
          </a:bodyPr>
          <a:lstStyle/>
          <a:p>
            <a:pPr marL="0" marR="0" indent="0">
              <a:lnSpc>
                <a:spcPct val="107000"/>
              </a:lnSpc>
              <a:spcBef>
                <a:spcPts val="0"/>
              </a:spcBef>
              <a:spcAft>
                <a:spcPts val="800"/>
              </a:spcAft>
              <a:buNone/>
            </a:pPr>
            <a:r>
              <a:rPr lang="en-US" sz="2000" b="1" kern="100" dirty="0">
                <a:ea typeface="Calibri" panose="020F0502020204030204" pitchFamily="34" charset="0"/>
                <a:cs typeface="Times New Roman" panose="02020603050405020304" pitchFamily="18" charset="0"/>
              </a:rPr>
              <a:t>Help Congregations to Develop Shared Ministries </a:t>
            </a:r>
            <a:r>
              <a:rPr lang="en-US" sz="2000" b="1" kern="100" dirty="0">
                <a:effectLst/>
                <a:ea typeface="Calibri" panose="020F0502020204030204" pitchFamily="34" charset="0"/>
                <a:cs typeface="Times New Roman" panose="02020603050405020304" pitchFamily="18" charset="0"/>
              </a:rPr>
              <a:t>(60)</a:t>
            </a:r>
            <a:endParaRPr lang="en-US" sz="2000" kern="100" dirty="0">
              <a:effectLst/>
              <a:ea typeface="Calibri" panose="020F0502020204030204" pitchFamily="34" charset="0"/>
              <a:cs typeface="Times New Roman" panose="02020603050405020304" pitchFamily="18" charset="0"/>
            </a:endParaRPr>
          </a:p>
          <a:p>
            <a:pPr marL="65088" indent="-55563">
              <a:lnSpc>
                <a:spcPct val="107000"/>
              </a:lnSpc>
              <a:spcAft>
                <a:spcPts val="800"/>
              </a:spcAft>
            </a:pPr>
            <a:r>
              <a:rPr lang="en-US" sz="2000" i="1" kern="100" dirty="0">
                <a:ea typeface="Calibri" panose="020F0502020204030204" pitchFamily="34" charset="0"/>
                <a:cs typeface="Times New Roman" panose="02020603050405020304" pitchFamily="18" charset="0"/>
              </a:rPr>
              <a:t>“</a:t>
            </a:r>
            <a:r>
              <a:rPr lang="en-US" sz="2000" u="none" strike="noStrike" dirty="0">
                <a:effectLst/>
              </a:rPr>
              <a:t>Encourage creativity and collaboration among and between congregations</a:t>
            </a:r>
            <a:r>
              <a:rPr lang="en-US" sz="2000" i="1" kern="100" dirty="0">
                <a:ea typeface="Calibri" panose="020F0502020204030204" pitchFamily="34" charset="0"/>
                <a:cs typeface="Times New Roman" panose="02020603050405020304" pitchFamily="18" charset="0"/>
              </a:rPr>
              <a:t>.”</a:t>
            </a:r>
            <a:endParaRPr lang="en-US" sz="2000" kern="100" dirty="0">
              <a:effectLst/>
              <a:ea typeface="Calibri" panose="020F0502020204030204" pitchFamily="34" charset="0"/>
              <a:cs typeface="Times New Roman" panose="02020603050405020304" pitchFamily="18" charset="0"/>
            </a:endParaRPr>
          </a:p>
          <a:p>
            <a:pPr marL="342900" indent="-342900">
              <a:lnSpc>
                <a:spcPct val="107000"/>
              </a:lnSpc>
              <a:buFont typeface="Symbol" pitchFamily="2" charset="2"/>
              <a:buChar char=""/>
            </a:pPr>
            <a:r>
              <a:rPr lang="en-US" sz="2000" u="none" strike="noStrike" dirty="0">
                <a:effectLst/>
              </a:rPr>
              <a:t>Give direct and honest guidance on viability of congregations in trouble. </a:t>
            </a:r>
          </a:p>
          <a:p>
            <a:pPr marL="342900" indent="-342900">
              <a:lnSpc>
                <a:spcPct val="107000"/>
              </a:lnSpc>
              <a:buFont typeface="Symbol" pitchFamily="2" charset="2"/>
              <a:buChar char=""/>
            </a:pPr>
            <a:r>
              <a:rPr lang="en-US" sz="2000" u="none" strike="noStrike" dirty="0">
                <a:effectLst/>
              </a:rPr>
              <a:t>Encourage congregations to work together and perhaps merge or create a parish with two or three congregations so focus can be on more than just survival.</a:t>
            </a:r>
            <a:endParaRPr lang="en-US" sz="2000" b="0" i="0" u="none" strike="noStrike" dirty="0">
              <a:solidFill>
                <a:srgbClr val="000000"/>
              </a:solidFill>
              <a:effectLst/>
            </a:endParaRPr>
          </a:p>
          <a:p>
            <a:pPr marL="342900" indent="-342900">
              <a:lnSpc>
                <a:spcPct val="107000"/>
              </a:lnSpc>
              <a:buFont typeface="Symbol" pitchFamily="2" charset="2"/>
              <a:buChar char=""/>
            </a:pPr>
            <a:r>
              <a:rPr lang="en-US" sz="2000" u="none" strike="noStrike" dirty="0">
                <a:effectLst/>
              </a:rPr>
              <a:t>Create pathways for mergers. With dwindling attendance and budgets, we would be more effective in ministries and more faithful stewards of finances if we combined congregations.</a:t>
            </a:r>
          </a:p>
          <a:p>
            <a:pPr marL="342900" indent="-342900">
              <a:lnSpc>
                <a:spcPct val="107000"/>
              </a:lnSpc>
              <a:buFont typeface="Symbol" pitchFamily="2" charset="2"/>
              <a:buChar char=""/>
            </a:pPr>
            <a:r>
              <a:rPr lang="en-US" sz="2000" b="0" i="0" dirty="0">
                <a:solidFill>
                  <a:srgbClr val="000000"/>
                </a:solidFill>
              </a:rPr>
              <a:t>Establish system for measuring the viability of a congregation with attending action plans.</a:t>
            </a:r>
            <a:endParaRPr lang="en-US" sz="2000" b="0" i="0" u="none" strike="noStrike" dirty="0">
              <a:solidFill>
                <a:srgbClr val="000000"/>
              </a:solidFill>
              <a:effectLst/>
            </a:endParaRPr>
          </a:p>
          <a:p>
            <a:pPr marL="342900" indent="-342900">
              <a:lnSpc>
                <a:spcPct val="107000"/>
              </a:lnSpc>
              <a:buFont typeface="Symbol" pitchFamily="2" charset="2"/>
              <a:buChar char=""/>
            </a:pPr>
            <a:endParaRPr lang="en-US" sz="2000" b="0" i="0" u="none" strike="noStrike" dirty="0">
              <a:solidFill>
                <a:srgbClr val="000000"/>
              </a:solidFill>
              <a:effectLst/>
            </a:endParaRPr>
          </a:p>
          <a:p>
            <a:pPr marL="342900" indent="-342900">
              <a:lnSpc>
                <a:spcPct val="107000"/>
              </a:lnSpc>
              <a:buFont typeface="Symbol" pitchFamily="2" charset="2"/>
              <a:buChar char=""/>
            </a:pPr>
            <a:endParaRPr lang="en-US" sz="2000" u="none" strike="noStrike" dirty="0">
              <a:effectLst/>
            </a:endParaRPr>
          </a:p>
          <a:p>
            <a:pPr marL="342900" indent="-342900">
              <a:lnSpc>
                <a:spcPct val="107000"/>
              </a:lnSpc>
              <a:buFont typeface="Symbol" pitchFamily="2" charset="2"/>
              <a:buChar char=""/>
            </a:pPr>
            <a:endParaRPr lang="en-US" sz="1800" u="none" strike="noStrike" dirty="0">
              <a:effectLst/>
            </a:endParaRPr>
          </a:p>
          <a:p>
            <a:pPr marL="342900" indent="-342900">
              <a:lnSpc>
                <a:spcPct val="107000"/>
              </a:lnSpc>
              <a:buFont typeface="Symbol" pitchFamily="2" charset="2"/>
              <a:buChar char=""/>
            </a:pPr>
            <a:endParaRPr lang="en-US" sz="1800" b="0" i="0" u="none" strike="noStrike" dirty="0">
              <a:solidFill>
                <a:srgbClr val="000000"/>
              </a:solidFill>
              <a:effectLst/>
              <a:latin typeface="Arial" panose="020B0604020202020204" pitchFamily="34" charset="0"/>
            </a:endParaRPr>
          </a:p>
          <a:p>
            <a:pPr marL="342900" indent="-342900">
              <a:lnSpc>
                <a:spcPct val="107000"/>
              </a:lnSpc>
              <a:buFont typeface="Symbol" pitchFamily="2" charset="2"/>
              <a:buChar char=""/>
            </a:pPr>
            <a:endParaRPr lang="en-US" sz="1800" b="0" i="0" u="none" strike="noStrike" dirty="0">
              <a:solidFill>
                <a:srgbClr val="000000"/>
              </a:solidFill>
              <a:effectLst/>
              <a:latin typeface="Arial" panose="020B0604020202020204" pitchFamily="34" charset="0"/>
            </a:endParaRPr>
          </a:p>
          <a:p>
            <a:pPr marL="342900" marR="0" lvl="0" indent="-342900">
              <a:lnSpc>
                <a:spcPct val="107000"/>
              </a:lnSpc>
              <a:spcBef>
                <a:spcPts val="0"/>
              </a:spcBef>
              <a:spcAft>
                <a:spcPts val="0"/>
              </a:spcAft>
              <a:buFont typeface="Symbol" pitchFamily="2" charset="2"/>
              <a:buChar char=""/>
            </a:pPr>
            <a:endParaRPr lang="en-US"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478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CE3755-46EA-3EF9-5B26-E7FDF0893B79}"/>
              </a:ext>
            </a:extLst>
          </p:cNvPr>
          <p:cNvSpPr>
            <a:spLocks noGrp="1"/>
          </p:cNvSpPr>
          <p:nvPr>
            <p:ph idx="1"/>
          </p:nvPr>
        </p:nvSpPr>
        <p:spPr>
          <a:xfrm>
            <a:off x="4053384" y="2561734"/>
            <a:ext cx="7452815" cy="4024125"/>
          </a:xfrm>
        </p:spPr>
        <p:txBody>
          <a:bodyPr/>
          <a:lstStyle/>
          <a:p>
            <a:pPr marL="0" indent="0">
              <a:buNone/>
            </a:pPr>
            <a:r>
              <a:rPr lang="en-US" i="1" dirty="0"/>
              <a:t>“I believe the synod and the  ELCA need to step outside the box in examining what living a full Christian life entails. It goes beyond simply showing up to a nearby building on Sundays to worship God and read the Bible, and it needs to embrace "not obviously Christian" elements of life: guidance in professions, creative expression not simply for the church, assistance in skills building, opportunities for fellowship - a whole ethos of living.”</a:t>
            </a:r>
          </a:p>
        </p:txBody>
      </p:sp>
      <p:sp>
        <p:nvSpPr>
          <p:cNvPr id="4" name="Title 3">
            <a:extLst>
              <a:ext uri="{FF2B5EF4-FFF2-40B4-BE49-F238E27FC236}">
                <a16:creationId xmlns:a16="http://schemas.microsoft.com/office/drawing/2014/main" id="{6C09C863-A5F4-3193-88E9-1B1FFDC0975E}"/>
              </a:ext>
            </a:extLst>
          </p:cNvPr>
          <p:cNvSpPr>
            <a:spLocks noGrp="1"/>
          </p:cNvSpPr>
          <p:nvPr>
            <p:ph type="title"/>
          </p:nvPr>
        </p:nvSpPr>
        <p:spPr>
          <a:xfrm>
            <a:off x="3548744" y="272141"/>
            <a:ext cx="8556171" cy="2601687"/>
          </a:xfrm>
        </p:spPr>
        <p:txBody>
          <a:bodyPr>
            <a:normAutofit/>
          </a:bodyPr>
          <a:lstStyle/>
          <a:p>
            <a:pPr algn="l"/>
            <a:r>
              <a:rPr lang="en-US" sz="2400" b="0" i="0" cap="none" dirty="0">
                <a:solidFill>
                  <a:srgbClr val="202124"/>
                </a:solidFill>
                <a:effectLst/>
              </a:rPr>
              <a:t>In a rapidly changing culture which was dramatically impacted by the pandemic, how can the synod support congregations to accomplish God's work?</a:t>
            </a:r>
            <a:br>
              <a:rPr lang="en-US" sz="2400" b="0" i="0" cap="none" dirty="0">
                <a:solidFill>
                  <a:srgbClr val="202124"/>
                </a:solidFill>
                <a:effectLst/>
              </a:rPr>
            </a:br>
            <a:endParaRPr lang="en-US" sz="2400" cap="none" dirty="0"/>
          </a:p>
        </p:txBody>
      </p:sp>
      <p:pic>
        <p:nvPicPr>
          <p:cNvPr id="6" name="Picture 5" descr="A person wearing hair nets and plastic bags&#10;&#10;Description automatically generated with medium confidence">
            <a:extLst>
              <a:ext uri="{FF2B5EF4-FFF2-40B4-BE49-F238E27FC236}">
                <a16:creationId xmlns:a16="http://schemas.microsoft.com/office/drawing/2014/main" id="{BB08A1D6-CA2A-7512-0FEC-71FEF673F68C}"/>
              </a:ext>
            </a:extLst>
          </p:cNvPr>
          <p:cNvPicPr>
            <a:picLocks noChangeAspect="1"/>
          </p:cNvPicPr>
          <p:nvPr/>
        </p:nvPicPr>
        <p:blipFill>
          <a:blip r:embed="rId2"/>
          <a:stretch>
            <a:fillRect/>
          </a:stretch>
        </p:blipFill>
        <p:spPr>
          <a:xfrm>
            <a:off x="818866" y="2188569"/>
            <a:ext cx="2909248" cy="3878997"/>
          </a:xfrm>
          <a:prstGeom prst="rect">
            <a:avLst/>
          </a:prstGeom>
          <a:ln>
            <a:solidFill>
              <a:schemeClr val="accent3"/>
            </a:solidFill>
          </a:ln>
        </p:spPr>
      </p:pic>
      <p:sp>
        <p:nvSpPr>
          <p:cNvPr id="7" name="Title 1">
            <a:extLst>
              <a:ext uri="{FF2B5EF4-FFF2-40B4-BE49-F238E27FC236}">
                <a16:creationId xmlns:a16="http://schemas.microsoft.com/office/drawing/2014/main" id="{0059BC4F-4A96-873B-5319-4CA66DFDFDF9}"/>
              </a:ext>
            </a:extLst>
          </p:cNvPr>
          <p:cNvSpPr txBox="1">
            <a:spLocks/>
          </p:cNvSpPr>
          <p:nvPr/>
        </p:nvSpPr>
        <p:spPr>
          <a:xfrm>
            <a:off x="2901724" y="5848001"/>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SHORT RESPONSE QUESTIONS: 1</a:t>
            </a:r>
          </a:p>
        </p:txBody>
      </p:sp>
    </p:spTree>
    <p:extLst>
      <p:ext uri="{BB962C8B-B14F-4D97-AF65-F5344CB8AC3E}">
        <p14:creationId xmlns:p14="http://schemas.microsoft.com/office/powerpoint/2010/main" val="286984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DAF2ED-A8DB-0125-616B-A24AD6E6CB8E}"/>
              </a:ext>
            </a:extLst>
          </p:cNvPr>
          <p:cNvSpPr>
            <a:spLocks noGrp="1"/>
          </p:cNvSpPr>
          <p:nvPr>
            <p:ph idx="1"/>
          </p:nvPr>
        </p:nvSpPr>
        <p:spPr>
          <a:xfrm>
            <a:off x="5473521" y="2305318"/>
            <a:ext cx="6032679" cy="3913367"/>
          </a:xfrm>
        </p:spPr>
        <p:txBody>
          <a:bodyPr>
            <a:normAutofit/>
          </a:bodyPr>
          <a:lstStyle/>
          <a:p>
            <a:pPr marL="0" indent="0" algn="l">
              <a:lnSpc>
                <a:spcPct val="100000"/>
              </a:lnSpc>
              <a:spcBef>
                <a:spcPts val="0"/>
              </a:spcBef>
              <a:buNone/>
            </a:pPr>
            <a:r>
              <a:rPr lang="en-US" b="1" i="0" dirty="0">
                <a:solidFill>
                  <a:srgbClr val="222222"/>
                </a:solidFill>
                <a:effectLst/>
              </a:rPr>
              <a:t>Provide training opportunities for laity </a:t>
            </a:r>
            <a:r>
              <a:rPr lang="en-US" i="0" dirty="0">
                <a:solidFill>
                  <a:srgbClr val="222222"/>
                </a:solidFill>
                <a:effectLst/>
              </a:rPr>
              <a:t>to equip qualified individuals for better council leadership, preaching and leading worship.  This could include convocations, workshops, classes at the seminary and mentoring.</a:t>
            </a:r>
          </a:p>
        </p:txBody>
      </p:sp>
      <p:sp>
        <p:nvSpPr>
          <p:cNvPr id="4" name="Title 3">
            <a:extLst>
              <a:ext uri="{FF2B5EF4-FFF2-40B4-BE49-F238E27FC236}">
                <a16:creationId xmlns:a16="http://schemas.microsoft.com/office/drawing/2014/main" id="{4D47FF14-DD5B-E879-7CD8-391EC9234FEE}"/>
              </a:ext>
            </a:extLst>
          </p:cNvPr>
          <p:cNvSpPr>
            <a:spLocks noGrp="1"/>
          </p:cNvSpPr>
          <p:nvPr>
            <p:ph type="title"/>
          </p:nvPr>
        </p:nvSpPr>
        <p:spPr>
          <a:xfrm>
            <a:off x="4394915" y="-101343"/>
            <a:ext cx="7797085" cy="2601686"/>
          </a:xfrm>
        </p:spPr>
        <p:txBody>
          <a:bodyPr>
            <a:normAutofit/>
          </a:bodyPr>
          <a:lstStyle/>
          <a:p>
            <a:pPr algn="l"/>
            <a:r>
              <a:rPr lang="en-US" sz="2800" b="0" i="0" cap="none" dirty="0">
                <a:solidFill>
                  <a:srgbClr val="202124"/>
                </a:solidFill>
                <a:effectLst/>
              </a:rPr>
              <a:t>What new steps should the synod take to equip lay and rostered leaders for serving over the next five years?</a:t>
            </a:r>
            <a:r>
              <a:rPr lang="en-US" sz="2800" b="0" i="0" cap="none" baseline="30000" dirty="0">
                <a:solidFill>
                  <a:srgbClr val="202124"/>
                </a:solidFill>
                <a:effectLst/>
              </a:rPr>
              <a:t>6</a:t>
            </a:r>
            <a:endParaRPr lang="en-US" sz="2800" cap="none" dirty="0"/>
          </a:p>
        </p:txBody>
      </p:sp>
      <p:sp>
        <p:nvSpPr>
          <p:cNvPr id="5" name="Title 1">
            <a:extLst>
              <a:ext uri="{FF2B5EF4-FFF2-40B4-BE49-F238E27FC236}">
                <a16:creationId xmlns:a16="http://schemas.microsoft.com/office/drawing/2014/main" id="{A5878706-6E52-DB6E-ACF8-53B06284E046}"/>
              </a:ext>
            </a:extLst>
          </p:cNvPr>
          <p:cNvSpPr txBox="1">
            <a:spLocks/>
          </p:cNvSpPr>
          <p:nvPr/>
        </p:nvSpPr>
        <p:spPr>
          <a:xfrm>
            <a:off x="2841171" y="5756169"/>
            <a:ext cx="8610600" cy="79703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SHORT RESPONSE QUESTIONS: 2A</a:t>
            </a:r>
          </a:p>
        </p:txBody>
      </p:sp>
      <p:pic>
        <p:nvPicPr>
          <p:cNvPr id="9" name="Picture 8" descr="A group of people sitting at tables in a room&#10;&#10;Description automatically generated">
            <a:extLst>
              <a:ext uri="{FF2B5EF4-FFF2-40B4-BE49-F238E27FC236}">
                <a16:creationId xmlns:a16="http://schemas.microsoft.com/office/drawing/2014/main" id="{8866ADF4-4E3E-CCC6-A84E-87781E2D5E07}"/>
              </a:ext>
            </a:extLst>
          </p:cNvPr>
          <p:cNvPicPr>
            <a:picLocks noChangeAspect="1"/>
          </p:cNvPicPr>
          <p:nvPr/>
        </p:nvPicPr>
        <p:blipFill rotWithShape="1">
          <a:blip r:embed="rId2"/>
          <a:srcRect l="33110" t="1945" r="12759" b="43460"/>
          <a:stretch/>
        </p:blipFill>
        <p:spPr>
          <a:xfrm>
            <a:off x="386442" y="2305318"/>
            <a:ext cx="4800600" cy="3616192"/>
          </a:xfrm>
          <a:prstGeom prst="rect">
            <a:avLst/>
          </a:prstGeom>
          <a:ln>
            <a:solidFill>
              <a:schemeClr val="accent1"/>
            </a:solidFill>
          </a:ln>
        </p:spPr>
      </p:pic>
    </p:spTree>
    <p:extLst>
      <p:ext uri="{BB962C8B-B14F-4D97-AF65-F5344CB8AC3E}">
        <p14:creationId xmlns:p14="http://schemas.microsoft.com/office/powerpoint/2010/main" val="257234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47FF14-DD5B-E879-7CD8-391EC9234FEE}"/>
              </a:ext>
            </a:extLst>
          </p:cNvPr>
          <p:cNvSpPr>
            <a:spLocks noGrp="1"/>
          </p:cNvSpPr>
          <p:nvPr>
            <p:ph type="title"/>
          </p:nvPr>
        </p:nvSpPr>
        <p:spPr>
          <a:xfrm>
            <a:off x="3581401" y="813048"/>
            <a:ext cx="8610599" cy="1303867"/>
          </a:xfrm>
        </p:spPr>
        <p:txBody>
          <a:bodyPr>
            <a:normAutofit/>
          </a:bodyPr>
          <a:lstStyle/>
          <a:p>
            <a:pPr algn="l"/>
            <a:r>
              <a:rPr lang="en-US" sz="2800" b="0" i="0" cap="none" dirty="0">
                <a:solidFill>
                  <a:srgbClr val="202124"/>
                </a:solidFill>
                <a:effectLst/>
              </a:rPr>
              <a:t>What new steps should the synod take to equip lay and rostered leaders for serving over the next five years?</a:t>
            </a:r>
            <a:endParaRPr lang="en-US" sz="2800" cap="none" dirty="0"/>
          </a:p>
        </p:txBody>
      </p:sp>
      <p:sp>
        <p:nvSpPr>
          <p:cNvPr id="3" name="Content Placeholder 2">
            <a:extLst>
              <a:ext uri="{FF2B5EF4-FFF2-40B4-BE49-F238E27FC236}">
                <a16:creationId xmlns:a16="http://schemas.microsoft.com/office/drawing/2014/main" id="{D0DAF2ED-A8DB-0125-616B-A24AD6E6CB8E}"/>
              </a:ext>
            </a:extLst>
          </p:cNvPr>
          <p:cNvSpPr>
            <a:spLocks noGrp="1"/>
          </p:cNvSpPr>
          <p:nvPr>
            <p:ph type="body" idx="1"/>
          </p:nvPr>
        </p:nvSpPr>
        <p:spPr>
          <a:xfrm>
            <a:off x="412125" y="2202080"/>
            <a:ext cx="11487954" cy="617320"/>
          </a:xfrm>
        </p:spPr>
        <p:txBody>
          <a:bodyPr>
            <a:noAutofit/>
          </a:bodyPr>
          <a:lstStyle/>
          <a:p>
            <a:pPr marL="0" indent="0" algn="l">
              <a:buNone/>
            </a:pPr>
            <a:r>
              <a:rPr lang="en-US" sz="2100" b="1" i="0" dirty="0">
                <a:solidFill>
                  <a:srgbClr val="222222"/>
                </a:solidFill>
                <a:effectLst/>
              </a:rPr>
              <a:t>Provide learning opportunities and resources for rostered leaders on topics including:</a:t>
            </a:r>
          </a:p>
        </p:txBody>
      </p:sp>
      <p:sp>
        <p:nvSpPr>
          <p:cNvPr id="9" name="Text Placeholder 8">
            <a:extLst>
              <a:ext uri="{FF2B5EF4-FFF2-40B4-BE49-F238E27FC236}">
                <a16:creationId xmlns:a16="http://schemas.microsoft.com/office/drawing/2014/main" id="{3F13FC11-F559-AFD4-D948-C17BD0727DCA}"/>
              </a:ext>
            </a:extLst>
          </p:cNvPr>
          <p:cNvSpPr>
            <a:spLocks noGrp="1"/>
          </p:cNvSpPr>
          <p:nvPr>
            <p:ph type="body" sz="half" idx="15"/>
          </p:nvPr>
        </p:nvSpPr>
        <p:spPr/>
        <p:txBody>
          <a:bodyPr>
            <a:normAutofit/>
          </a:bodyPr>
          <a:lstStyle/>
          <a:p>
            <a:pPr marL="179388" indent="-166688" algn="l">
              <a:buFont typeface="Arial" panose="020B0604020202020204" pitchFamily="34" charset="0"/>
              <a:buChar char="•"/>
            </a:pPr>
            <a:r>
              <a:rPr lang="en-US" sz="2200" dirty="0">
                <a:solidFill>
                  <a:srgbClr val="222222"/>
                </a:solidFill>
              </a:rPr>
              <a:t>L</a:t>
            </a:r>
            <a:r>
              <a:rPr lang="en-US" sz="2200" b="0" i="0" dirty="0">
                <a:solidFill>
                  <a:srgbClr val="222222"/>
                </a:solidFill>
                <a:effectLst/>
              </a:rPr>
              <a:t>eadership skills </a:t>
            </a:r>
          </a:p>
          <a:p>
            <a:pPr marL="179388" indent="-166688" algn="l">
              <a:buFont typeface="Arial" panose="020B0604020202020204" pitchFamily="34" charset="0"/>
              <a:buChar char="•"/>
            </a:pPr>
            <a:r>
              <a:rPr lang="en-US" sz="2200" b="0" i="0" dirty="0">
                <a:solidFill>
                  <a:srgbClr val="222222"/>
                </a:solidFill>
                <a:effectLst/>
              </a:rPr>
              <a:t>Transition skills</a:t>
            </a:r>
          </a:p>
          <a:p>
            <a:pPr marL="179388" indent="-166688" algn="l">
              <a:buFont typeface="Arial" panose="020B0604020202020204" pitchFamily="34" charset="0"/>
              <a:buChar char="•"/>
            </a:pPr>
            <a:r>
              <a:rPr lang="en-US" sz="2200" b="0" i="0" dirty="0">
                <a:solidFill>
                  <a:srgbClr val="222222"/>
                </a:solidFill>
                <a:effectLst/>
              </a:rPr>
              <a:t>Family systems leadership for the modern church, </a:t>
            </a:r>
          </a:p>
          <a:p>
            <a:pPr marL="179388" indent="-166688" algn="l">
              <a:buFont typeface="Arial" panose="020B0604020202020204" pitchFamily="34" charset="0"/>
              <a:buChar char="•"/>
            </a:pPr>
            <a:r>
              <a:rPr lang="en-US" sz="2200" b="0" i="0" dirty="0">
                <a:solidFill>
                  <a:srgbClr val="222222"/>
                </a:solidFill>
                <a:effectLst/>
              </a:rPr>
              <a:t>Bible study</a:t>
            </a:r>
          </a:p>
          <a:p>
            <a:pPr marL="179388" indent="-166688">
              <a:buFont typeface="Arial" panose="020B0604020202020204" pitchFamily="34" charset="0"/>
              <a:buChar char="•"/>
            </a:pPr>
            <a:r>
              <a:rPr lang="en-US" sz="2200" b="0" i="0" dirty="0">
                <a:solidFill>
                  <a:srgbClr val="222222"/>
                </a:solidFill>
                <a:effectLst/>
              </a:rPr>
              <a:t>Leading in a part-time congregation</a:t>
            </a:r>
          </a:p>
        </p:txBody>
      </p:sp>
      <p:sp>
        <p:nvSpPr>
          <p:cNvPr id="10" name="Text Placeholder 9">
            <a:extLst>
              <a:ext uri="{FF2B5EF4-FFF2-40B4-BE49-F238E27FC236}">
                <a16:creationId xmlns:a16="http://schemas.microsoft.com/office/drawing/2014/main" id="{CF509B44-A37B-30CD-5444-310A64003475}"/>
              </a:ext>
            </a:extLst>
          </p:cNvPr>
          <p:cNvSpPr>
            <a:spLocks noGrp="1"/>
          </p:cNvSpPr>
          <p:nvPr>
            <p:ph type="body" sz="half" idx="16"/>
          </p:nvPr>
        </p:nvSpPr>
        <p:spPr/>
        <p:txBody>
          <a:bodyPr>
            <a:normAutofit/>
          </a:bodyPr>
          <a:lstStyle/>
          <a:p>
            <a:pPr marL="179388" indent="-166688" algn="l">
              <a:buFont typeface="Arial" panose="020B0604020202020204" pitchFamily="34" charset="0"/>
              <a:buChar char="•"/>
            </a:pPr>
            <a:r>
              <a:rPr lang="en-US" sz="2200" b="0" i="0" dirty="0">
                <a:solidFill>
                  <a:srgbClr val="222222"/>
                </a:solidFill>
                <a:effectLst/>
              </a:rPr>
              <a:t>Social justice issues</a:t>
            </a:r>
          </a:p>
          <a:p>
            <a:pPr marL="179388" indent="-166688" algn="l">
              <a:buFont typeface="Arial" panose="020B0604020202020204" pitchFamily="34" charset="0"/>
              <a:buChar char="•"/>
            </a:pPr>
            <a:r>
              <a:rPr lang="en-US" sz="2200" b="0" i="0" dirty="0">
                <a:solidFill>
                  <a:srgbClr val="222222"/>
                </a:solidFill>
                <a:effectLst/>
              </a:rPr>
              <a:t>Technology</a:t>
            </a:r>
          </a:p>
          <a:p>
            <a:pPr marL="179388" indent="-166688" algn="l">
              <a:buFont typeface="Arial" panose="020B0604020202020204" pitchFamily="34" charset="0"/>
              <a:buChar char="•"/>
            </a:pPr>
            <a:r>
              <a:rPr lang="en-US" sz="2200" b="0" i="0" dirty="0">
                <a:solidFill>
                  <a:srgbClr val="222222"/>
                </a:solidFill>
                <a:effectLst/>
              </a:rPr>
              <a:t>New mission development</a:t>
            </a:r>
          </a:p>
          <a:p>
            <a:pPr marL="179388" indent="-166688" algn="l">
              <a:buFont typeface="Arial" panose="020B0604020202020204" pitchFamily="34" charset="0"/>
              <a:buChar char="•"/>
            </a:pPr>
            <a:r>
              <a:rPr lang="en-US" sz="2200" b="0" i="0" dirty="0">
                <a:solidFill>
                  <a:srgbClr val="222222"/>
                </a:solidFill>
                <a:effectLst/>
              </a:rPr>
              <a:t>Member engagement</a:t>
            </a:r>
          </a:p>
          <a:p>
            <a:pPr marL="179388" indent="-166688" algn="l">
              <a:buFont typeface="Arial" panose="020B0604020202020204" pitchFamily="34" charset="0"/>
              <a:buChar char="•"/>
            </a:pPr>
            <a:r>
              <a:rPr lang="en-US" sz="2200" dirty="0">
                <a:solidFill>
                  <a:srgbClr val="222222"/>
                </a:solidFill>
              </a:rPr>
              <a:t>Improved mental health resources</a:t>
            </a:r>
          </a:p>
          <a:p>
            <a:endParaRPr lang="en-US" dirty="0"/>
          </a:p>
        </p:txBody>
      </p:sp>
      <p:sp>
        <p:nvSpPr>
          <p:cNvPr id="5" name="Title 1">
            <a:extLst>
              <a:ext uri="{FF2B5EF4-FFF2-40B4-BE49-F238E27FC236}">
                <a16:creationId xmlns:a16="http://schemas.microsoft.com/office/drawing/2014/main" id="{A5878706-6E52-DB6E-ACF8-53B06284E046}"/>
              </a:ext>
            </a:extLst>
          </p:cNvPr>
          <p:cNvSpPr txBox="1">
            <a:spLocks/>
          </p:cNvSpPr>
          <p:nvPr/>
        </p:nvSpPr>
        <p:spPr>
          <a:xfrm>
            <a:off x="2841171" y="5756169"/>
            <a:ext cx="8610600" cy="79703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SHORT RESPONSE QUESTIONS: 2B</a:t>
            </a:r>
          </a:p>
        </p:txBody>
      </p:sp>
      <p:sp>
        <p:nvSpPr>
          <p:cNvPr id="14" name="Text Placeholder 13">
            <a:extLst>
              <a:ext uri="{FF2B5EF4-FFF2-40B4-BE49-F238E27FC236}">
                <a16:creationId xmlns:a16="http://schemas.microsoft.com/office/drawing/2014/main" id="{04563AEC-2C35-368F-2C4E-58F07D44910B}"/>
              </a:ext>
            </a:extLst>
          </p:cNvPr>
          <p:cNvSpPr>
            <a:spLocks noGrp="1"/>
          </p:cNvSpPr>
          <p:nvPr>
            <p:ph type="body" sz="half" idx="17"/>
          </p:nvPr>
        </p:nvSpPr>
        <p:spPr/>
        <p:txBody>
          <a:bodyPr>
            <a:normAutofit/>
          </a:bodyPr>
          <a:lstStyle/>
          <a:p>
            <a:pPr marL="179388" indent="-166688" algn="l">
              <a:buFont typeface="Arial" panose="020B0604020202020204" pitchFamily="34" charset="0"/>
              <a:buChar char="•"/>
            </a:pPr>
            <a:r>
              <a:rPr lang="en-US" sz="2200" b="0" i="0" dirty="0">
                <a:solidFill>
                  <a:srgbClr val="222222"/>
                </a:solidFill>
                <a:effectLst/>
              </a:rPr>
              <a:t>Opportunities for development of spiritual health and well being</a:t>
            </a:r>
          </a:p>
          <a:p>
            <a:pPr marL="179388" indent="-166688" algn="l">
              <a:buFont typeface="Arial" panose="020B0604020202020204" pitchFamily="34" charset="0"/>
              <a:buChar char="•"/>
            </a:pPr>
            <a:r>
              <a:rPr lang="en-US" sz="2200" b="0" i="0" dirty="0">
                <a:solidFill>
                  <a:srgbClr val="222222"/>
                </a:solidFill>
                <a:effectLst/>
              </a:rPr>
              <a:t>Support </a:t>
            </a:r>
            <a:r>
              <a:rPr lang="en-US" sz="2200" dirty="0">
                <a:solidFill>
                  <a:srgbClr val="222222"/>
                </a:solidFill>
              </a:rPr>
              <a:t>related to pay equity and finances</a:t>
            </a:r>
            <a:endParaRPr lang="en-US" sz="2200" b="0" i="0" dirty="0">
              <a:solidFill>
                <a:srgbClr val="222222"/>
              </a:solidFill>
              <a:effectLst/>
            </a:endParaRPr>
          </a:p>
        </p:txBody>
      </p:sp>
    </p:spTree>
    <p:extLst>
      <p:ext uri="{BB962C8B-B14F-4D97-AF65-F5344CB8AC3E}">
        <p14:creationId xmlns:p14="http://schemas.microsoft.com/office/powerpoint/2010/main" val="117051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DAF2ED-A8DB-0125-616B-A24AD6E6CB8E}"/>
              </a:ext>
            </a:extLst>
          </p:cNvPr>
          <p:cNvSpPr>
            <a:spLocks noGrp="1"/>
          </p:cNvSpPr>
          <p:nvPr>
            <p:ph idx="1"/>
          </p:nvPr>
        </p:nvSpPr>
        <p:spPr>
          <a:xfrm>
            <a:off x="740229" y="2500343"/>
            <a:ext cx="6220725" cy="3255826"/>
          </a:xfrm>
        </p:spPr>
        <p:txBody>
          <a:bodyPr>
            <a:normAutofit/>
          </a:bodyPr>
          <a:lstStyle/>
          <a:p>
            <a:pPr marL="0" indent="0" algn="l">
              <a:buNone/>
            </a:pPr>
            <a:r>
              <a:rPr lang="en-US" b="1" i="0" dirty="0">
                <a:solidFill>
                  <a:srgbClr val="222222"/>
                </a:solidFill>
                <a:effectLst/>
              </a:rPr>
              <a:t>Creating connections- </a:t>
            </a:r>
            <a:r>
              <a:rPr lang="en-US" b="0" i="0" dirty="0">
                <a:solidFill>
                  <a:srgbClr val="222222"/>
                </a:solidFill>
                <a:effectLst/>
              </a:rPr>
              <a:t>between congregations, between congregations and the synod, among roster leaders, and with interfaith partners.  </a:t>
            </a:r>
          </a:p>
          <a:p>
            <a:pPr marL="0" indent="0" algn="l">
              <a:buNone/>
            </a:pPr>
            <a:r>
              <a:rPr lang="en-US" b="0" i="0" dirty="0">
                <a:solidFill>
                  <a:srgbClr val="222222"/>
                </a:solidFill>
                <a:effectLst/>
              </a:rPr>
              <a:t>The purpose of these connections is for mutual support and to encourage working together in collaborations.  This could be accomplished in a variety of ways including gathering leaders for listening times.</a:t>
            </a:r>
          </a:p>
          <a:p>
            <a:pPr algn="l"/>
            <a:endParaRPr lang="en-US" b="0" i="0" dirty="0">
              <a:solidFill>
                <a:srgbClr val="222222"/>
              </a:solidFill>
              <a:effectLst/>
              <a:latin typeface="times new roman" panose="02020603050405020304" pitchFamily="18" charset="0"/>
            </a:endParaRPr>
          </a:p>
        </p:txBody>
      </p:sp>
      <p:sp>
        <p:nvSpPr>
          <p:cNvPr id="4" name="Title 3">
            <a:extLst>
              <a:ext uri="{FF2B5EF4-FFF2-40B4-BE49-F238E27FC236}">
                <a16:creationId xmlns:a16="http://schemas.microsoft.com/office/drawing/2014/main" id="{4D47FF14-DD5B-E879-7CD8-391EC9234FEE}"/>
              </a:ext>
            </a:extLst>
          </p:cNvPr>
          <p:cNvSpPr>
            <a:spLocks noGrp="1"/>
          </p:cNvSpPr>
          <p:nvPr>
            <p:ph type="title"/>
          </p:nvPr>
        </p:nvSpPr>
        <p:spPr>
          <a:xfrm>
            <a:off x="4394915" y="-101343"/>
            <a:ext cx="7797085" cy="2601686"/>
          </a:xfrm>
        </p:spPr>
        <p:txBody>
          <a:bodyPr>
            <a:normAutofit/>
          </a:bodyPr>
          <a:lstStyle/>
          <a:p>
            <a:pPr algn="l"/>
            <a:r>
              <a:rPr lang="en-US" sz="2800" b="0" i="0" cap="none" dirty="0">
                <a:solidFill>
                  <a:srgbClr val="202124"/>
                </a:solidFill>
                <a:effectLst/>
              </a:rPr>
              <a:t>What new steps should the synod take to equip lay and rostered leaders for serving over the next five years?</a:t>
            </a:r>
            <a:endParaRPr lang="en-US" sz="2800" cap="none" dirty="0"/>
          </a:p>
        </p:txBody>
      </p:sp>
      <p:sp>
        <p:nvSpPr>
          <p:cNvPr id="5" name="Title 1">
            <a:extLst>
              <a:ext uri="{FF2B5EF4-FFF2-40B4-BE49-F238E27FC236}">
                <a16:creationId xmlns:a16="http://schemas.microsoft.com/office/drawing/2014/main" id="{A5878706-6E52-DB6E-ACF8-53B06284E046}"/>
              </a:ext>
            </a:extLst>
          </p:cNvPr>
          <p:cNvSpPr txBox="1">
            <a:spLocks/>
          </p:cNvSpPr>
          <p:nvPr/>
        </p:nvSpPr>
        <p:spPr>
          <a:xfrm>
            <a:off x="2841171" y="5756169"/>
            <a:ext cx="8610600" cy="79703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SHORT RESPONSE QUESTIONS: 2C</a:t>
            </a:r>
          </a:p>
        </p:txBody>
      </p:sp>
      <p:pic>
        <p:nvPicPr>
          <p:cNvPr id="1028" name="Picture 4" descr="No photo description available.">
            <a:extLst>
              <a:ext uri="{FF2B5EF4-FFF2-40B4-BE49-F238E27FC236}">
                <a16:creationId xmlns:a16="http://schemas.microsoft.com/office/drawing/2014/main" id="{123BF33A-50E8-A7FF-4574-B5F1E66E5C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77" t="13145" b="28263"/>
          <a:stretch/>
        </p:blipFill>
        <p:spPr bwMode="auto">
          <a:xfrm>
            <a:off x="7250805" y="2213638"/>
            <a:ext cx="4108341" cy="3461408"/>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73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DAF2ED-A8DB-0125-616B-A24AD6E6CB8E}"/>
              </a:ext>
            </a:extLst>
          </p:cNvPr>
          <p:cNvSpPr>
            <a:spLocks noGrp="1"/>
          </p:cNvSpPr>
          <p:nvPr>
            <p:ph idx="1"/>
          </p:nvPr>
        </p:nvSpPr>
        <p:spPr>
          <a:xfrm>
            <a:off x="740229" y="2088219"/>
            <a:ext cx="10853057" cy="2887656"/>
          </a:xfrm>
        </p:spPr>
        <p:txBody>
          <a:bodyPr>
            <a:normAutofit/>
          </a:bodyPr>
          <a:lstStyle/>
          <a:p>
            <a:pPr marL="0" indent="0" algn="l">
              <a:buNone/>
            </a:pPr>
            <a:r>
              <a:rPr lang="en-US" b="1" i="0" dirty="0">
                <a:solidFill>
                  <a:srgbClr val="222222"/>
                </a:solidFill>
                <a:effectLst/>
              </a:rPr>
              <a:t>Creation of innovative ideas and assistance with bi-vocational and multi-site ministries. </a:t>
            </a:r>
            <a:r>
              <a:rPr lang="en-US" b="0" i="0" dirty="0">
                <a:solidFill>
                  <a:srgbClr val="222222"/>
                </a:solidFill>
                <a:effectLst/>
              </a:rPr>
              <a:t>  </a:t>
            </a:r>
          </a:p>
          <a:p>
            <a:pPr marL="0" indent="0" algn="l">
              <a:buNone/>
            </a:pPr>
            <a:r>
              <a:rPr lang="en-US" b="0" i="0" dirty="0">
                <a:solidFill>
                  <a:srgbClr val="222222"/>
                </a:solidFill>
                <a:effectLst/>
              </a:rPr>
              <a:t>Suggested methods including creation of new ministry models, support via financial grants, training, clear vison, and better sharing of working collaborative models.</a:t>
            </a:r>
          </a:p>
        </p:txBody>
      </p:sp>
      <p:sp>
        <p:nvSpPr>
          <p:cNvPr id="4" name="Title 3">
            <a:extLst>
              <a:ext uri="{FF2B5EF4-FFF2-40B4-BE49-F238E27FC236}">
                <a16:creationId xmlns:a16="http://schemas.microsoft.com/office/drawing/2014/main" id="{4D47FF14-DD5B-E879-7CD8-391EC9234FEE}"/>
              </a:ext>
            </a:extLst>
          </p:cNvPr>
          <p:cNvSpPr>
            <a:spLocks noGrp="1"/>
          </p:cNvSpPr>
          <p:nvPr>
            <p:ph type="title"/>
          </p:nvPr>
        </p:nvSpPr>
        <p:spPr>
          <a:xfrm>
            <a:off x="4394915" y="-101343"/>
            <a:ext cx="7797085" cy="2601686"/>
          </a:xfrm>
        </p:spPr>
        <p:txBody>
          <a:bodyPr>
            <a:normAutofit/>
          </a:bodyPr>
          <a:lstStyle/>
          <a:p>
            <a:pPr algn="l"/>
            <a:r>
              <a:rPr lang="en-US" sz="2800" b="0" i="0" cap="none" dirty="0">
                <a:solidFill>
                  <a:srgbClr val="202124"/>
                </a:solidFill>
                <a:effectLst/>
              </a:rPr>
              <a:t>What new steps should the synod take to equip lay and rostered leaders for serving over the next five years?</a:t>
            </a:r>
            <a:endParaRPr lang="en-US" sz="2800" cap="none" dirty="0"/>
          </a:p>
        </p:txBody>
      </p:sp>
      <p:sp>
        <p:nvSpPr>
          <p:cNvPr id="5" name="Title 1">
            <a:extLst>
              <a:ext uri="{FF2B5EF4-FFF2-40B4-BE49-F238E27FC236}">
                <a16:creationId xmlns:a16="http://schemas.microsoft.com/office/drawing/2014/main" id="{A5878706-6E52-DB6E-ACF8-53B06284E046}"/>
              </a:ext>
            </a:extLst>
          </p:cNvPr>
          <p:cNvSpPr txBox="1">
            <a:spLocks/>
          </p:cNvSpPr>
          <p:nvPr/>
        </p:nvSpPr>
        <p:spPr>
          <a:xfrm>
            <a:off x="2841171" y="5756169"/>
            <a:ext cx="8610600" cy="79703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SHORT RESPONSE QUESTIONS: 2E</a:t>
            </a:r>
          </a:p>
        </p:txBody>
      </p:sp>
      <p:sp>
        <p:nvSpPr>
          <p:cNvPr id="7" name="TextBox 6">
            <a:extLst>
              <a:ext uri="{FF2B5EF4-FFF2-40B4-BE49-F238E27FC236}">
                <a16:creationId xmlns:a16="http://schemas.microsoft.com/office/drawing/2014/main" id="{0F39FB22-C8D0-214E-A8D7-3F6437E8675E}"/>
              </a:ext>
            </a:extLst>
          </p:cNvPr>
          <p:cNvSpPr txBox="1"/>
          <p:nvPr/>
        </p:nvSpPr>
        <p:spPr>
          <a:xfrm>
            <a:off x="810986" y="4468043"/>
            <a:ext cx="10711542" cy="1015663"/>
          </a:xfrm>
          <a:prstGeom prst="rect">
            <a:avLst/>
          </a:prstGeom>
          <a:noFill/>
          <a:ln>
            <a:solidFill>
              <a:schemeClr val="accent2"/>
            </a:solidFill>
          </a:ln>
        </p:spPr>
        <p:txBody>
          <a:bodyPr wrap="square">
            <a:spAutoFit/>
          </a:bodyPr>
          <a:lstStyle/>
          <a:p>
            <a:pPr algn="l" fontAlgn="b"/>
            <a:r>
              <a:rPr lang="en-US" sz="2000" i="1" u="none" strike="noStrike" dirty="0">
                <a:effectLst/>
              </a:rPr>
              <a:t>Instilling in them the confidence that we are called to serve using a wide variety of gifts and offering encouragement, training and affirmation of those gifts especially with such a critical shortage of Word and Sacrament ministers. </a:t>
            </a:r>
            <a:endParaRPr lang="en-US" sz="2000" b="0" i="1"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4588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5820D-A2AC-F4AB-FB0E-0B6657B6D751}"/>
              </a:ext>
            </a:extLst>
          </p:cNvPr>
          <p:cNvSpPr>
            <a:spLocks noGrp="1"/>
          </p:cNvSpPr>
          <p:nvPr>
            <p:ph type="title" idx="4294967295"/>
          </p:nvPr>
        </p:nvSpPr>
        <p:spPr>
          <a:xfrm>
            <a:off x="685800" y="1937878"/>
            <a:ext cx="10820400" cy="3548522"/>
          </a:xfrm>
        </p:spPr>
        <p:txBody>
          <a:bodyPr>
            <a:noAutofit/>
          </a:bodyPr>
          <a:lstStyle/>
          <a:p>
            <a:pPr algn="l">
              <a:lnSpc>
                <a:spcPct val="100000"/>
              </a:lnSpc>
            </a:pPr>
            <a:r>
              <a:rPr lang="en-US" sz="2200" i="1" cap="none" dirty="0">
                <a:latin typeface="+mn-lt"/>
              </a:rPr>
              <a:t>“Bring them (us) together without such emphasis on the boundaries of "clergy and lay" - not just "pastors forums and lay training forums" (and never the twain shall meet) and not just academic-minded training but interactions between different pastors and different laity, both online and offline, both academic and otherwise; and not merely in synod assembly and governance-based activities. </a:t>
            </a:r>
          </a:p>
        </p:txBody>
      </p:sp>
      <p:sp>
        <p:nvSpPr>
          <p:cNvPr id="4" name="Title 3">
            <a:extLst>
              <a:ext uri="{FF2B5EF4-FFF2-40B4-BE49-F238E27FC236}">
                <a16:creationId xmlns:a16="http://schemas.microsoft.com/office/drawing/2014/main" id="{3A12C770-8C4F-6CD6-F3EB-A16B2A9B3C37}"/>
              </a:ext>
            </a:extLst>
          </p:cNvPr>
          <p:cNvSpPr txBox="1">
            <a:spLocks/>
          </p:cNvSpPr>
          <p:nvPr/>
        </p:nvSpPr>
        <p:spPr>
          <a:xfrm>
            <a:off x="4497946" y="439569"/>
            <a:ext cx="7797085" cy="2601686"/>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sz="2800" cap="none" dirty="0">
                <a:solidFill>
                  <a:srgbClr val="202124"/>
                </a:solidFill>
              </a:rPr>
              <a:t>What new steps should the synod take to equip lay and rostered leaders for serving over the next five years?</a:t>
            </a:r>
            <a:endParaRPr lang="en-US" sz="2800" cap="none" dirty="0"/>
          </a:p>
        </p:txBody>
      </p:sp>
      <p:sp>
        <p:nvSpPr>
          <p:cNvPr id="5" name="Title 1">
            <a:extLst>
              <a:ext uri="{FF2B5EF4-FFF2-40B4-BE49-F238E27FC236}">
                <a16:creationId xmlns:a16="http://schemas.microsoft.com/office/drawing/2014/main" id="{89A33834-9823-B80B-1B9A-B97611E6C552}"/>
              </a:ext>
            </a:extLst>
          </p:cNvPr>
          <p:cNvSpPr txBox="1">
            <a:spLocks/>
          </p:cNvSpPr>
          <p:nvPr/>
        </p:nvSpPr>
        <p:spPr>
          <a:xfrm>
            <a:off x="2841171" y="5756169"/>
            <a:ext cx="8610600" cy="79703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SHORT RESPONSE QUESTIONS: 2</a:t>
            </a:r>
          </a:p>
        </p:txBody>
      </p:sp>
    </p:spTree>
    <p:extLst>
      <p:ext uri="{BB962C8B-B14F-4D97-AF65-F5344CB8AC3E}">
        <p14:creationId xmlns:p14="http://schemas.microsoft.com/office/powerpoint/2010/main" val="184002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DAF2ED-A8DB-0125-616B-A24AD6E6CB8E}"/>
              </a:ext>
            </a:extLst>
          </p:cNvPr>
          <p:cNvSpPr>
            <a:spLocks noGrp="1"/>
          </p:cNvSpPr>
          <p:nvPr>
            <p:ph idx="1"/>
          </p:nvPr>
        </p:nvSpPr>
        <p:spPr>
          <a:xfrm>
            <a:off x="669471" y="2334547"/>
            <a:ext cx="10853057" cy="4041542"/>
          </a:xfrm>
        </p:spPr>
        <p:txBody>
          <a:bodyPr>
            <a:normAutofit/>
          </a:bodyPr>
          <a:lstStyle/>
          <a:p>
            <a:pPr marL="0" marR="0" indent="0">
              <a:lnSpc>
                <a:spcPct val="107000"/>
              </a:lnSpc>
              <a:spcBef>
                <a:spcPts val="0"/>
              </a:spcBef>
              <a:spcAft>
                <a:spcPts val="800"/>
              </a:spcAft>
              <a:buNone/>
            </a:pPr>
            <a:r>
              <a:rPr lang="en-US" sz="2400" b="1" kern="100" dirty="0">
                <a:solidFill>
                  <a:srgbClr val="000000"/>
                </a:solidFill>
                <a:effectLst/>
                <a:ea typeface="Calibri" panose="020F0502020204030204" pitchFamily="34" charset="0"/>
                <a:cs typeface="Times New Roman" panose="02020603050405020304" pitchFamily="18" charset="0"/>
              </a:rPr>
              <a:t>Encourage Interaction (158)</a:t>
            </a:r>
            <a:endParaRPr lang="en-US" sz="2400" kern="1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000" b="1" i="1" kern="100" dirty="0">
                <a:solidFill>
                  <a:srgbClr val="000000"/>
                </a:solidFill>
                <a:effectLst/>
                <a:ea typeface="Calibri" panose="020F0502020204030204" pitchFamily="34" charset="0"/>
                <a:cs typeface="Times New Roman" panose="02020603050405020304" pitchFamily="18" charset="0"/>
              </a:rPr>
              <a:t>“</a:t>
            </a:r>
            <a:r>
              <a:rPr lang="en-US" sz="2000" i="1" kern="100" dirty="0">
                <a:solidFill>
                  <a:srgbClr val="000000"/>
                </a:solidFill>
                <a:effectLst/>
                <a:ea typeface="Calibri" panose="020F0502020204030204" pitchFamily="34" charset="0"/>
                <a:cs typeface="Times New Roman" panose="02020603050405020304" pitchFamily="18" charset="0"/>
              </a:rPr>
              <a:t>Each Church is led by a Council - but the councils have no connection with each other - Some mechanism, led by the local Conferences that enable Council connectivity would be extremely helpful.”</a:t>
            </a:r>
            <a:endParaRPr lang="en-US" sz="2000" kern="100" dirty="0">
              <a:effectLst/>
              <a:ea typeface="Calibri" panose="020F0502020204030204" pitchFamily="34" charset="0"/>
              <a:cs typeface="Times New Roman" panose="02020603050405020304" pitchFamily="18" charset="0"/>
            </a:endParaRPr>
          </a:p>
          <a:p>
            <a:pPr marL="800100" lvl="1" indent="-342900">
              <a:lnSpc>
                <a:spcPct val="107000"/>
              </a:lnSpc>
              <a:spcBef>
                <a:spcPts val="0"/>
              </a:spcBef>
              <a:buFont typeface="Symbol" pitchFamily="2" charset="2"/>
              <a:buChar char=""/>
            </a:pPr>
            <a:r>
              <a:rPr lang="en-US" kern="100" dirty="0">
                <a:solidFill>
                  <a:srgbClr val="000000"/>
                </a:solidFill>
                <a:effectLst/>
                <a:ea typeface="Calibri" panose="020F0502020204030204" pitchFamily="34" charset="0"/>
                <a:cs typeface="Times New Roman" panose="02020603050405020304" pitchFamily="18" charset="0"/>
              </a:rPr>
              <a:t>Synod/Church wide events, especially youth activities</a:t>
            </a:r>
            <a:endParaRPr lang="en-US" kern="100" dirty="0">
              <a:effectLst/>
              <a:ea typeface="Calibri" panose="020F0502020204030204" pitchFamily="34" charset="0"/>
              <a:cs typeface="Times New Roman" panose="02020603050405020304" pitchFamily="18" charset="0"/>
            </a:endParaRPr>
          </a:p>
          <a:p>
            <a:pPr marL="800100" lvl="1" indent="-342900">
              <a:lnSpc>
                <a:spcPct val="107000"/>
              </a:lnSpc>
              <a:spcBef>
                <a:spcPts val="0"/>
              </a:spcBef>
              <a:buFont typeface="Symbol" pitchFamily="2" charset="2"/>
              <a:buChar char=""/>
            </a:pPr>
            <a:r>
              <a:rPr lang="en-US" kern="100" dirty="0">
                <a:solidFill>
                  <a:srgbClr val="000000"/>
                </a:solidFill>
                <a:effectLst/>
                <a:ea typeface="Calibri" panose="020F0502020204030204" pitchFamily="34" charset="0"/>
                <a:cs typeface="Times New Roman" panose="02020603050405020304" pitchFamily="18" charset="0"/>
              </a:rPr>
              <a:t>Provide opportunities for fellowship</a:t>
            </a:r>
            <a:endParaRPr lang="en-US" kern="100" dirty="0">
              <a:effectLst/>
              <a:ea typeface="Calibri" panose="020F0502020204030204" pitchFamily="34" charset="0"/>
              <a:cs typeface="Times New Roman" panose="02020603050405020304" pitchFamily="18" charset="0"/>
            </a:endParaRPr>
          </a:p>
          <a:p>
            <a:pPr marL="800100" lvl="1" indent="-342900">
              <a:lnSpc>
                <a:spcPct val="107000"/>
              </a:lnSpc>
              <a:spcBef>
                <a:spcPts val="0"/>
              </a:spcBef>
              <a:buFont typeface="Symbol" pitchFamily="2" charset="2"/>
              <a:buChar char=""/>
            </a:pPr>
            <a:r>
              <a:rPr lang="en-US" kern="100" dirty="0">
                <a:solidFill>
                  <a:srgbClr val="000000"/>
                </a:solidFill>
                <a:effectLst/>
                <a:ea typeface="Calibri" panose="020F0502020204030204" pitchFamily="34" charset="0"/>
                <a:cs typeface="Times New Roman" panose="02020603050405020304" pitchFamily="18" charset="0"/>
              </a:rPr>
              <a:t>Synod ministry fair workshops</a:t>
            </a:r>
            <a:endParaRPr lang="en-US" kern="100" dirty="0">
              <a:effectLst/>
              <a:ea typeface="Calibri" panose="020F0502020204030204" pitchFamily="34" charset="0"/>
              <a:cs typeface="Times New Roman" panose="02020603050405020304" pitchFamily="18" charset="0"/>
            </a:endParaRPr>
          </a:p>
          <a:p>
            <a:pPr marL="800100" lvl="1" indent="-342900">
              <a:lnSpc>
                <a:spcPct val="107000"/>
              </a:lnSpc>
              <a:spcBef>
                <a:spcPts val="0"/>
              </a:spcBef>
              <a:buFont typeface="Symbol" pitchFamily="2" charset="2"/>
              <a:buChar char=""/>
            </a:pPr>
            <a:r>
              <a:rPr lang="en-US" kern="100" dirty="0">
                <a:solidFill>
                  <a:srgbClr val="000000"/>
                </a:solidFill>
                <a:effectLst/>
                <a:ea typeface="Calibri" panose="020F0502020204030204" pitchFamily="34" charset="0"/>
                <a:cs typeface="Times New Roman" panose="02020603050405020304" pitchFamily="18" charset="0"/>
              </a:rPr>
              <a:t>Common interest clusters</a:t>
            </a:r>
            <a:endParaRPr lang="en-US" kern="100" dirty="0">
              <a:effectLst/>
              <a:ea typeface="Calibri" panose="020F0502020204030204" pitchFamily="34" charset="0"/>
              <a:cs typeface="Times New Roman" panose="02020603050405020304" pitchFamily="18" charset="0"/>
            </a:endParaRPr>
          </a:p>
          <a:p>
            <a:pPr marL="800100" lvl="1" indent="-342900">
              <a:lnSpc>
                <a:spcPct val="107000"/>
              </a:lnSpc>
              <a:spcBef>
                <a:spcPts val="0"/>
              </a:spcBef>
              <a:buFont typeface="Symbol" pitchFamily="2" charset="2"/>
              <a:buChar char=""/>
            </a:pPr>
            <a:r>
              <a:rPr lang="en-US" kern="100" dirty="0">
                <a:solidFill>
                  <a:srgbClr val="000000"/>
                </a:solidFill>
                <a:effectLst/>
                <a:ea typeface="Calibri" panose="020F0502020204030204" pitchFamily="34" charset="0"/>
                <a:cs typeface="Times New Roman" panose="02020603050405020304" pitchFamily="18" charset="0"/>
              </a:rPr>
              <a:t>Pastor exchange</a:t>
            </a:r>
            <a:endParaRPr lang="en-US" kern="100" dirty="0">
              <a:effectLst/>
              <a:ea typeface="Calibri" panose="020F0502020204030204" pitchFamily="34" charset="0"/>
              <a:cs typeface="Times New Roman" panose="02020603050405020304" pitchFamily="18" charset="0"/>
            </a:endParaRPr>
          </a:p>
          <a:p>
            <a:pPr marL="800100" lvl="1" indent="-342900">
              <a:lnSpc>
                <a:spcPct val="107000"/>
              </a:lnSpc>
              <a:spcBef>
                <a:spcPts val="0"/>
              </a:spcBef>
              <a:spcAft>
                <a:spcPts val="800"/>
              </a:spcAft>
              <a:buFont typeface="Symbol" pitchFamily="2" charset="2"/>
              <a:buChar char=""/>
            </a:pPr>
            <a:r>
              <a:rPr lang="en-US" kern="100" dirty="0">
                <a:solidFill>
                  <a:srgbClr val="000000"/>
                </a:solidFill>
                <a:effectLst/>
                <a:ea typeface="Calibri" panose="020F0502020204030204" pitchFamily="34" charset="0"/>
                <a:cs typeface="Times New Roman" panose="02020603050405020304" pitchFamily="18" charset="0"/>
              </a:rPr>
              <a:t>More conference gatherings</a:t>
            </a:r>
            <a:endParaRPr lang="en-US" kern="1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itle 3">
            <a:extLst>
              <a:ext uri="{FF2B5EF4-FFF2-40B4-BE49-F238E27FC236}">
                <a16:creationId xmlns:a16="http://schemas.microsoft.com/office/drawing/2014/main" id="{4D47FF14-DD5B-E879-7CD8-391EC9234FEE}"/>
              </a:ext>
            </a:extLst>
          </p:cNvPr>
          <p:cNvSpPr>
            <a:spLocks noGrp="1"/>
          </p:cNvSpPr>
          <p:nvPr>
            <p:ph type="title"/>
          </p:nvPr>
        </p:nvSpPr>
        <p:spPr>
          <a:xfrm>
            <a:off x="4212771" y="481911"/>
            <a:ext cx="7979229" cy="1502230"/>
          </a:xfrm>
        </p:spPr>
        <p:txBody>
          <a:bodyPr>
            <a:normAutofit/>
          </a:bodyPr>
          <a:lstStyle/>
          <a:p>
            <a:pPr algn="l"/>
            <a:r>
              <a:rPr lang="en-US" sz="2800" b="0" i="0" cap="none" dirty="0">
                <a:solidFill>
                  <a:srgbClr val="202124"/>
                </a:solidFill>
                <a:effectLst/>
              </a:rPr>
              <a:t>How can the synod help members feel connected to each other and to the whole?</a:t>
            </a:r>
            <a:br>
              <a:rPr lang="en-US" sz="2800" b="0" i="0" cap="none" dirty="0">
                <a:solidFill>
                  <a:srgbClr val="202124"/>
                </a:solidFill>
                <a:effectLst/>
              </a:rPr>
            </a:br>
            <a:r>
              <a:rPr lang="en-US" sz="2000" cap="none" dirty="0">
                <a:solidFill>
                  <a:srgbClr val="202124"/>
                </a:solidFill>
              </a:rPr>
              <a:t>Responses were reviewed by members of the Transition Team. </a:t>
            </a:r>
            <a:br>
              <a:rPr lang="en-US" sz="2000" cap="none" dirty="0">
                <a:solidFill>
                  <a:srgbClr val="202124"/>
                </a:solidFill>
              </a:rPr>
            </a:br>
            <a:r>
              <a:rPr lang="en-US" sz="2000" cap="none" dirty="0">
                <a:solidFill>
                  <a:srgbClr val="202124"/>
                </a:solidFill>
              </a:rPr>
              <a:t>This review provided the five answers most frequently given.</a:t>
            </a:r>
            <a:endParaRPr lang="en-US" sz="2800" cap="none" dirty="0"/>
          </a:p>
        </p:txBody>
      </p:sp>
      <p:sp>
        <p:nvSpPr>
          <p:cNvPr id="5" name="Title 1">
            <a:extLst>
              <a:ext uri="{FF2B5EF4-FFF2-40B4-BE49-F238E27FC236}">
                <a16:creationId xmlns:a16="http://schemas.microsoft.com/office/drawing/2014/main" id="{A5878706-6E52-DB6E-ACF8-53B06284E046}"/>
              </a:ext>
            </a:extLst>
          </p:cNvPr>
          <p:cNvSpPr txBox="1">
            <a:spLocks/>
          </p:cNvSpPr>
          <p:nvPr/>
        </p:nvSpPr>
        <p:spPr>
          <a:xfrm>
            <a:off x="3026228" y="57935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SHORT RESPONSE QUESTIONS: 3A</a:t>
            </a:r>
          </a:p>
        </p:txBody>
      </p:sp>
    </p:spTree>
    <p:extLst>
      <p:ext uri="{BB962C8B-B14F-4D97-AF65-F5344CB8AC3E}">
        <p14:creationId xmlns:p14="http://schemas.microsoft.com/office/powerpoint/2010/main" val="192996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DAF2ED-A8DB-0125-616B-A24AD6E6CB8E}"/>
              </a:ext>
            </a:extLst>
          </p:cNvPr>
          <p:cNvSpPr>
            <a:spLocks noGrp="1"/>
          </p:cNvSpPr>
          <p:nvPr>
            <p:ph idx="1"/>
          </p:nvPr>
        </p:nvSpPr>
        <p:spPr>
          <a:xfrm>
            <a:off x="511629" y="1497974"/>
            <a:ext cx="6749142" cy="4397828"/>
          </a:xfrm>
        </p:spPr>
        <p:txBody>
          <a:bodyPr>
            <a:normAutofit/>
          </a:bodyPr>
          <a:lstStyle/>
          <a:p>
            <a:pPr marL="0" marR="0" indent="0">
              <a:lnSpc>
                <a:spcPct val="107000"/>
              </a:lnSpc>
              <a:spcBef>
                <a:spcPts val="0"/>
              </a:spcBef>
              <a:spcAft>
                <a:spcPts val="800"/>
              </a:spcAft>
              <a:buNone/>
            </a:pPr>
            <a:r>
              <a:rPr lang="en-US" sz="2400" b="1" kern="100" dirty="0">
                <a:solidFill>
                  <a:srgbClr val="000000"/>
                </a:solidFill>
                <a:effectLst/>
                <a:ea typeface="Calibri" panose="020F0502020204030204" pitchFamily="34" charset="0"/>
                <a:cs typeface="Times New Roman" panose="02020603050405020304" pitchFamily="18" charset="0"/>
              </a:rPr>
              <a:t> Fortify Connections (38)</a:t>
            </a:r>
            <a:endParaRPr lang="en-US" sz="2400" kern="1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000" b="1" i="1" kern="100" dirty="0">
                <a:solidFill>
                  <a:srgbClr val="000000"/>
                </a:solidFill>
                <a:effectLst/>
                <a:ea typeface="Calibri" panose="020F0502020204030204" pitchFamily="34" charset="0"/>
                <a:cs typeface="Times New Roman" panose="02020603050405020304" pitchFamily="18" charset="0"/>
              </a:rPr>
              <a:t>“</a:t>
            </a:r>
            <a:r>
              <a:rPr lang="en-US" sz="2000" i="1" kern="100" dirty="0">
                <a:solidFill>
                  <a:srgbClr val="000000"/>
                </a:solidFill>
                <a:effectLst/>
                <a:ea typeface="Calibri" panose="020F0502020204030204" pitchFamily="34" charset="0"/>
                <a:cs typeface="Times New Roman" panose="02020603050405020304" pitchFamily="18" charset="0"/>
              </a:rPr>
              <a:t>Do you mean feel connected or actually be connected?”</a:t>
            </a:r>
            <a:endParaRPr lang="en-US" sz="2000" kern="100" dirty="0">
              <a:effectLst/>
              <a:ea typeface="Calibri" panose="020F0502020204030204" pitchFamily="34" charset="0"/>
              <a:cs typeface="Times New Roman" panose="02020603050405020304" pitchFamily="18" charset="0"/>
            </a:endParaRPr>
          </a:p>
          <a:p>
            <a:pPr marL="800100" lvl="1" indent="-342900">
              <a:lnSpc>
                <a:spcPct val="107000"/>
              </a:lnSpc>
              <a:spcBef>
                <a:spcPts val="0"/>
              </a:spcBef>
              <a:buFont typeface="Symbol" pitchFamily="2" charset="2"/>
              <a:buChar char=""/>
            </a:pPr>
            <a:r>
              <a:rPr lang="en-US" kern="100" dirty="0">
                <a:solidFill>
                  <a:srgbClr val="000000"/>
                </a:solidFill>
                <a:effectLst/>
                <a:ea typeface="Calibri" panose="020F0502020204030204" pitchFamily="34" charset="0"/>
                <a:cs typeface="Times New Roman" panose="02020603050405020304" pitchFamily="18" charset="0"/>
              </a:rPr>
              <a:t>Engage by identifying congregational needs, struggles</a:t>
            </a:r>
            <a:endParaRPr lang="en-US" kern="100" dirty="0">
              <a:effectLst/>
              <a:ea typeface="Calibri" panose="020F0502020204030204" pitchFamily="34" charset="0"/>
              <a:cs typeface="Times New Roman" panose="02020603050405020304" pitchFamily="18" charset="0"/>
            </a:endParaRPr>
          </a:p>
          <a:p>
            <a:pPr marL="800100" lvl="1" indent="-342900">
              <a:lnSpc>
                <a:spcPct val="107000"/>
              </a:lnSpc>
              <a:spcBef>
                <a:spcPts val="0"/>
              </a:spcBef>
              <a:buFont typeface="Symbol" pitchFamily="2" charset="2"/>
              <a:buChar char=""/>
            </a:pPr>
            <a:r>
              <a:rPr lang="en-US" kern="100" dirty="0">
                <a:solidFill>
                  <a:srgbClr val="000000"/>
                </a:solidFill>
                <a:effectLst/>
                <a:ea typeface="Calibri" panose="020F0502020204030204" pitchFamily="34" charset="0"/>
                <a:cs typeface="Times New Roman" panose="02020603050405020304" pitchFamily="18" charset="0"/>
              </a:rPr>
              <a:t>Develop a strategy to elicit trust, be transparent</a:t>
            </a:r>
            <a:endParaRPr lang="en-US" kern="100" dirty="0">
              <a:effectLst/>
              <a:ea typeface="Calibri" panose="020F0502020204030204" pitchFamily="34" charset="0"/>
              <a:cs typeface="Times New Roman" panose="02020603050405020304" pitchFamily="18" charset="0"/>
            </a:endParaRPr>
          </a:p>
          <a:p>
            <a:pPr marL="800100" lvl="1" indent="-342900">
              <a:lnSpc>
                <a:spcPct val="107000"/>
              </a:lnSpc>
              <a:spcBef>
                <a:spcPts val="0"/>
              </a:spcBef>
              <a:buFont typeface="Symbol" pitchFamily="2" charset="2"/>
              <a:buChar char=""/>
            </a:pPr>
            <a:r>
              <a:rPr lang="en-US" kern="100" dirty="0">
                <a:solidFill>
                  <a:srgbClr val="000000"/>
                </a:solidFill>
                <a:effectLst/>
                <a:ea typeface="Calibri" panose="020F0502020204030204" pitchFamily="34" charset="0"/>
                <a:cs typeface="Times New Roman" panose="02020603050405020304" pitchFamily="18" charset="0"/>
              </a:rPr>
              <a:t>Visit regularly, actively work with the congregations </a:t>
            </a:r>
            <a:endParaRPr lang="en-US" kern="100" dirty="0">
              <a:effectLst/>
              <a:ea typeface="Calibri" panose="020F0502020204030204" pitchFamily="34" charset="0"/>
              <a:cs typeface="Times New Roman" panose="02020603050405020304" pitchFamily="18" charset="0"/>
            </a:endParaRPr>
          </a:p>
          <a:p>
            <a:pPr marL="800100" lvl="1" indent="-342900">
              <a:lnSpc>
                <a:spcPct val="107000"/>
              </a:lnSpc>
              <a:spcBef>
                <a:spcPts val="0"/>
              </a:spcBef>
              <a:buFont typeface="Symbol" pitchFamily="2" charset="2"/>
              <a:buChar char=""/>
            </a:pPr>
            <a:r>
              <a:rPr lang="en-US" kern="100" dirty="0">
                <a:solidFill>
                  <a:srgbClr val="000000"/>
                </a:solidFill>
                <a:effectLst/>
                <a:ea typeface="Calibri" panose="020F0502020204030204" pitchFamily="34" charset="0"/>
                <a:cs typeface="Times New Roman" panose="02020603050405020304" pitchFamily="18" charset="0"/>
              </a:rPr>
              <a:t>Call a bishop who can network</a:t>
            </a:r>
            <a:endParaRPr lang="en-US" kern="100" dirty="0">
              <a:effectLst/>
              <a:ea typeface="Calibri" panose="020F0502020204030204" pitchFamily="34" charset="0"/>
              <a:cs typeface="Times New Roman" panose="02020603050405020304" pitchFamily="18" charset="0"/>
            </a:endParaRPr>
          </a:p>
          <a:p>
            <a:pPr marL="800100" lvl="1" indent="-342900">
              <a:lnSpc>
                <a:spcPct val="107000"/>
              </a:lnSpc>
              <a:spcBef>
                <a:spcPts val="0"/>
              </a:spcBef>
              <a:spcAft>
                <a:spcPts val="800"/>
              </a:spcAft>
              <a:buFont typeface="Symbol" pitchFamily="2" charset="2"/>
              <a:buChar char=""/>
            </a:pPr>
            <a:r>
              <a:rPr lang="en-US" kern="100" dirty="0">
                <a:solidFill>
                  <a:srgbClr val="000000"/>
                </a:solidFill>
                <a:effectLst/>
                <a:ea typeface="Calibri" panose="020F0502020204030204" pitchFamily="34" charset="0"/>
                <a:cs typeface="Times New Roman" panose="02020603050405020304" pitchFamily="18" charset="0"/>
              </a:rPr>
              <a:t>Synod’s vision for the future</a:t>
            </a:r>
            <a:endParaRPr lang="en-US" kern="100" dirty="0">
              <a:effectLst/>
              <a:ea typeface="Calibri" panose="020F0502020204030204" pitchFamily="34" charset="0"/>
              <a:cs typeface="Times New Roman" panose="02020603050405020304" pitchFamily="18" charset="0"/>
            </a:endParaRPr>
          </a:p>
          <a:p>
            <a:endParaRPr lang="en-US" dirty="0"/>
          </a:p>
        </p:txBody>
      </p:sp>
      <p:sp>
        <p:nvSpPr>
          <p:cNvPr id="5" name="Title 1">
            <a:extLst>
              <a:ext uri="{FF2B5EF4-FFF2-40B4-BE49-F238E27FC236}">
                <a16:creationId xmlns:a16="http://schemas.microsoft.com/office/drawing/2014/main" id="{A5878706-6E52-DB6E-ACF8-53B06284E046}"/>
              </a:ext>
            </a:extLst>
          </p:cNvPr>
          <p:cNvSpPr txBox="1">
            <a:spLocks/>
          </p:cNvSpPr>
          <p:nvPr/>
        </p:nvSpPr>
        <p:spPr>
          <a:xfrm>
            <a:off x="2841171" y="5895801"/>
            <a:ext cx="8610600" cy="65739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SHORT RESPONSE QUESTIONS: 3B</a:t>
            </a:r>
          </a:p>
        </p:txBody>
      </p:sp>
      <p:sp>
        <p:nvSpPr>
          <p:cNvPr id="2" name="Title 3">
            <a:extLst>
              <a:ext uri="{FF2B5EF4-FFF2-40B4-BE49-F238E27FC236}">
                <a16:creationId xmlns:a16="http://schemas.microsoft.com/office/drawing/2014/main" id="{76515D25-351B-3189-06E2-2EB8FBFAA9F0}"/>
              </a:ext>
            </a:extLst>
          </p:cNvPr>
          <p:cNvSpPr txBox="1">
            <a:spLocks/>
          </p:cNvSpPr>
          <p:nvPr/>
        </p:nvSpPr>
        <p:spPr>
          <a:xfrm>
            <a:off x="4680857" y="130629"/>
            <a:ext cx="6999514" cy="1458686"/>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sz="2400" cap="none" dirty="0">
                <a:solidFill>
                  <a:srgbClr val="202124"/>
                </a:solidFill>
              </a:rPr>
              <a:t>How can the synod help members feel connected to each other and to the whole?</a:t>
            </a:r>
            <a:endParaRPr lang="en-US" sz="2400" cap="none" dirty="0"/>
          </a:p>
        </p:txBody>
      </p:sp>
      <p:pic>
        <p:nvPicPr>
          <p:cNvPr id="11" name="Picture 10" descr="A group of women standing outside a store&#10;&#10;Description automatically generated">
            <a:extLst>
              <a:ext uri="{FF2B5EF4-FFF2-40B4-BE49-F238E27FC236}">
                <a16:creationId xmlns:a16="http://schemas.microsoft.com/office/drawing/2014/main" id="{C1FB2611-1186-6C71-798F-37B4AEF988AE}"/>
              </a:ext>
            </a:extLst>
          </p:cNvPr>
          <p:cNvPicPr>
            <a:picLocks noChangeAspect="1"/>
          </p:cNvPicPr>
          <p:nvPr/>
        </p:nvPicPr>
        <p:blipFill rotWithShape="1">
          <a:blip r:embed="rId2"/>
          <a:srcRect l="3929" t="3571" r="10535" b="13809"/>
          <a:stretch/>
        </p:blipFill>
        <p:spPr>
          <a:xfrm>
            <a:off x="7146471" y="2034843"/>
            <a:ext cx="4452257" cy="3225330"/>
          </a:xfrm>
          <a:prstGeom prst="rect">
            <a:avLst/>
          </a:prstGeom>
          <a:ln>
            <a:solidFill>
              <a:schemeClr val="accent3"/>
            </a:solidFill>
          </a:ln>
        </p:spPr>
      </p:pic>
    </p:spTree>
    <p:extLst>
      <p:ext uri="{BB962C8B-B14F-4D97-AF65-F5344CB8AC3E}">
        <p14:creationId xmlns:p14="http://schemas.microsoft.com/office/powerpoint/2010/main" val="405187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245A60A-95A2-8BF5-6970-5B789D0C4E77}"/>
              </a:ext>
            </a:extLst>
          </p:cNvPr>
          <p:cNvGraphicFramePr>
            <a:graphicFrameLocks/>
          </p:cNvGraphicFramePr>
          <p:nvPr>
            <p:extLst>
              <p:ext uri="{D42A27DB-BD31-4B8C-83A1-F6EECF244321}">
                <p14:modId xmlns:p14="http://schemas.microsoft.com/office/powerpoint/2010/main" val="3739622637"/>
              </p:ext>
            </p:extLst>
          </p:nvPr>
        </p:nvGraphicFramePr>
        <p:xfrm>
          <a:off x="637768" y="1956378"/>
          <a:ext cx="10916463" cy="360273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3">
            <a:extLst>
              <a:ext uri="{FF2B5EF4-FFF2-40B4-BE49-F238E27FC236}">
                <a16:creationId xmlns:a16="http://schemas.microsoft.com/office/drawing/2014/main" id="{DEEE2C90-4CF6-9328-1B1E-D1A809C789D7}"/>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OVERVIEW</a:t>
            </a:r>
            <a:endParaRPr lang="en-US" dirty="0"/>
          </a:p>
        </p:txBody>
      </p:sp>
      <p:sp>
        <p:nvSpPr>
          <p:cNvPr id="6" name="TextBox 5">
            <a:extLst>
              <a:ext uri="{FF2B5EF4-FFF2-40B4-BE49-F238E27FC236}">
                <a16:creationId xmlns:a16="http://schemas.microsoft.com/office/drawing/2014/main" id="{F26A71BB-B63F-ECD5-0ED1-A5E96D919E7C}"/>
              </a:ext>
            </a:extLst>
          </p:cNvPr>
          <p:cNvSpPr txBox="1"/>
          <p:nvPr/>
        </p:nvSpPr>
        <p:spPr>
          <a:xfrm>
            <a:off x="8024991" y="5640482"/>
            <a:ext cx="3626314" cy="307777"/>
          </a:xfrm>
          <a:prstGeom prst="rect">
            <a:avLst/>
          </a:prstGeom>
          <a:noFill/>
        </p:spPr>
        <p:txBody>
          <a:bodyPr wrap="none" rtlCol="0">
            <a:spAutoFit/>
          </a:bodyPr>
          <a:lstStyle/>
          <a:p>
            <a:r>
              <a:rPr lang="en-US" sz="1400" i="1" dirty="0">
                <a:solidFill>
                  <a:schemeClr val="bg2">
                    <a:lumMod val="25000"/>
                  </a:schemeClr>
                </a:solidFill>
              </a:rPr>
              <a:t>End of year statistics reported to ELCA.</a:t>
            </a:r>
            <a:r>
              <a:rPr lang="en-US" sz="1400" i="1" baseline="30000" dirty="0">
                <a:solidFill>
                  <a:schemeClr val="bg2">
                    <a:lumMod val="25000"/>
                  </a:schemeClr>
                </a:solidFill>
              </a:rPr>
              <a:t>4</a:t>
            </a:r>
            <a:endParaRPr lang="en-US" sz="1400" i="1" dirty="0">
              <a:solidFill>
                <a:schemeClr val="bg2">
                  <a:lumMod val="25000"/>
                </a:schemeClr>
              </a:solidFill>
            </a:endParaRPr>
          </a:p>
        </p:txBody>
      </p:sp>
      <p:sp>
        <p:nvSpPr>
          <p:cNvPr id="7" name="TextBox 6">
            <a:extLst>
              <a:ext uri="{FF2B5EF4-FFF2-40B4-BE49-F238E27FC236}">
                <a16:creationId xmlns:a16="http://schemas.microsoft.com/office/drawing/2014/main" id="{43CE2CDA-0708-D709-F0F6-1AADC01F437F}"/>
              </a:ext>
            </a:extLst>
          </p:cNvPr>
          <p:cNvSpPr txBox="1"/>
          <p:nvPr/>
        </p:nvSpPr>
        <p:spPr>
          <a:xfrm>
            <a:off x="1236981" y="617353"/>
            <a:ext cx="10789919" cy="584775"/>
          </a:xfrm>
          <a:prstGeom prst="rect">
            <a:avLst/>
          </a:prstGeom>
          <a:noFill/>
        </p:spPr>
        <p:txBody>
          <a:bodyPr wrap="square" rtlCol="0">
            <a:spAutoFit/>
          </a:bodyPr>
          <a:lstStyle/>
          <a:p>
            <a:pPr algn="r"/>
            <a:r>
              <a:rPr lang="en-US" sz="3200" dirty="0"/>
              <a:t>ORGANIZED CONGREGATIONS IN SYNOD</a:t>
            </a:r>
          </a:p>
        </p:txBody>
      </p:sp>
    </p:spTree>
    <p:extLst>
      <p:ext uri="{BB962C8B-B14F-4D97-AF65-F5344CB8AC3E}">
        <p14:creationId xmlns:p14="http://schemas.microsoft.com/office/powerpoint/2010/main" val="346585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DAF2ED-A8DB-0125-616B-A24AD6E6CB8E}"/>
              </a:ext>
            </a:extLst>
          </p:cNvPr>
          <p:cNvSpPr>
            <a:spLocks noGrp="1"/>
          </p:cNvSpPr>
          <p:nvPr>
            <p:ph idx="1"/>
          </p:nvPr>
        </p:nvSpPr>
        <p:spPr>
          <a:xfrm>
            <a:off x="4680855" y="1741714"/>
            <a:ext cx="6999515" cy="4371802"/>
          </a:xfrm>
          <a:noFill/>
        </p:spPr>
        <p:txBody>
          <a:bodyPr>
            <a:normAutofit/>
          </a:bodyPr>
          <a:lstStyle/>
          <a:p>
            <a:pPr marL="0" marR="0" indent="0">
              <a:lnSpc>
                <a:spcPct val="107000"/>
              </a:lnSpc>
              <a:spcBef>
                <a:spcPts val="0"/>
              </a:spcBef>
              <a:spcAft>
                <a:spcPts val="800"/>
              </a:spcAft>
              <a:buNone/>
            </a:pPr>
            <a:r>
              <a:rPr lang="en-US" sz="2400" b="1" kern="100" dirty="0">
                <a:effectLst/>
                <a:ea typeface="Calibri" panose="020F0502020204030204" pitchFamily="34" charset="0"/>
                <a:cs typeface="Times New Roman" panose="02020603050405020304" pitchFamily="18" charset="0"/>
              </a:rPr>
              <a:t>Common Purpose (35)</a:t>
            </a:r>
            <a:endParaRPr lang="en-US" sz="2400" kern="1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000" i="1" kern="100" dirty="0">
                <a:solidFill>
                  <a:srgbClr val="000000"/>
                </a:solidFill>
                <a:effectLst/>
                <a:ea typeface="Calibri" panose="020F0502020204030204" pitchFamily="34" charset="0"/>
                <a:cs typeface="Times New Roman" panose="02020603050405020304" pitchFamily="18" charset="0"/>
              </a:rPr>
              <a:t>“Concentrate on what we have in common as Lutherans, and not differences</a:t>
            </a:r>
            <a:r>
              <a:rPr lang="en-US" sz="2000" kern="100" dirty="0">
                <a:solidFill>
                  <a:srgbClr val="000000"/>
                </a:solidFill>
                <a:effectLst/>
                <a:ea typeface="Calibri" panose="020F0502020204030204" pitchFamily="34" charset="0"/>
                <a:cs typeface="Times New Roman" panose="02020603050405020304" pitchFamily="18" charset="0"/>
              </a:rPr>
              <a:t> between </a:t>
            </a:r>
            <a:r>
              <a:rPr lang="en-US" sz="2000" i="1" kern="100" dirty="0">
                <a:solidFill>
                  <a:srgbClr val="000000"/>
                </a:solidFill>
                <a:effectLst/>
                <a:ea typeface="Calibri" panose="020F0502020204030204" pitchFamily="34" charset="0"/>
                <a:cs typeface="Times New Roman" panose="02020603050405020304" pitchFamily="18" charset="0"/>
              </a:rPr>
              <a:t>people.”</a:t>
            </a:r>
            <a:r>
              <a:rPr lang="en-US" sz="2000" kern="100" dirty="0">
                <a:solidFill>
                  <a:srgbClr val="000000"/>
                </a:solidFill>
                <a:effectLst/>
                <a:ea typeface="Calibri" panose="020F0502020204030204" pitchFamily="34" charset="0"/>
                <a:cs typeface="Times New Roman" panose="02020603050405020304" pitchFamily="18" charset="0"/>
              </a:rPr>
              <a:t> </a:t>
            </a:r>
            <a:endParaRPr lang="en-US" sz="2000" kern="1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2000" kern="100" dirty="0">
                <a:effectLst/>
                <a:ea typeface="Calibri" panose="020F0502020204030204" pitchFamily="34" charset="0"/>
                <a:cs typeface="Times New Roman" panose="02020603050405020304" pitchFamily="18" charset="0"/>
              </a:rPr>
              <a:t>Encourage congregations to work together</a:t>
            </a:r>
          </a:p>
          <a:p>
            <a:pPr marL="342900" marR="0" lvl="0" indent="-342900">
              <a:lnSpc>
                <a:spcPct val="107000"/>
              </a:lnSpc>
              <a:spcBef>
                <a:spcPts val="0"/>
              </a:spcBef>
              <a:spcAft>
                <a:spcPts val="0"/>
              </a:spcAft>
              <a:buFont typeface="Symbol" pitchFamily="2" charset="2"/>
              <a:buChar char=""/>
            </a:pPr>
            <a:r>
              <a:rPr lang="en-US" sz="2000" kern="100" dirty="0">
                <a:effectLst/>
                <a:ea typeface="Calibri" panose="020F0502020204030204" pitchFamily="34" charset="0"/>
                <a:cs typeface="Times New Roman" panose="02020603050405020304" pitchFamily="18" charset="0"/>
              </a:rPr>
              <a:t>Create more opportunities for revival and service</a:t>
            </a:r>
          </a:p>
          <a:p>
            <a:pPr marL="342900" marR="0" lvl="0" indent="-342900">
              <a:lnSpc>
                <a:spcPct val="107000"/>
              </a:lnSpc>
              <a:spcBef>
                <a:spcPts val="0"/>
              </a:spcBef>
              <a:spcAft>
                <a:spcPts val="0"/>
              </a:spcAft>
              <a:buFont typeface="Symbol" pitchFamily="2" charset="2"/>
              <a:buChar char=""/>
            </a:pPr>
            <a:r>
              <a:rPr lang="en-US" sz="2000" kern="100" dirty="0">
                <a:effectLst/>
                <a:ea typeface="Calibri" panose="020F0502020204030204" pitchFamily="34" charset="0"/>
                <a:cs typeface="Times New Roman" panose="02020603050405020304" pitchFamily="18" charset="0"/>
              </a:rPr>
              <a:t>Mutual understanding </a:t>
            </a:r>
          </a:p>
          <a:p>
            <a:pPr marL="342900" marR="0" lvl="0" indent="-342900">
              <a:lnSpc>
                <a:spcPct val="107000"/>
              </a:lnSpc>
              <a:spcBef>
                <a:spcPts val="0"/>
              </a:spcBef>
              <a:spcAft>
                <a:spcPts val="0"/>
              </a:spcAft>
              <a:buFont typeface="Symbol" pitchFamily="2" charset="2"/>
              <a:buChar char=""/>
            </a:pPr>
            <a:r>
              <a:rPr lang="en-US" sz="2000" kern="100" dirty="0">
                <a:effectLst/>
                <a:ea typeface="Calibri" panose="020F0502020204030204" pitchFamily="34" charset="0"/>
                <a:cs typeface="Times New Roman" panose="02020603050405020304" pitchFamily="18" charset="0"/>
              </a:rPr>
              <a:t>Less politics, more love of one another</a:t>
            </a:r>
          </a:p>
          <a:p>
            <a:pPr marL="342900" marR="0" lvl="0" indent="-342900">
              <a:lnSpc>
                <a:spcPct val="107000"/>
              </a:lnSpc>
              <a:spcBef>
                <a:spcPts val="0"/>
              </a:spcBef>
              <a:spcAft>
                <a:spcPts val="800"/>
              </a:spcAft>
              <a:buFont typeface="Symbol" pitchFamily="2" charset="2"/>
              <a:buChar char=""/>
            </a:pPr>
            <a:r>
              <a:rPr lang="en-US" sz="2000" kern="100" dirty="0">
                <a:effectLst/>
                <a:ea typeface="Calibri" panose="020F0502020204030204" pitchFamily="34" charset="0"/>
                <a:cs typeface="Times New Roman" panose="02020603050405020304" pitchFamily="18" charset="0"/>
              </a:rPr>
              <a:t>Stress and support serving the wider community</a:t>
            </a:r>
          </a:p>
        </p:txBody>
      </p:sp>
      <p:sp>
        <p:nvSpPr>
          <p:cNvPr id="5" name="Title 1">
            <a:extLst>
              <a:ext uri="{FF2B5EF4-FFF2-40B4-BE49-F238E27FC236}">
                <a16:creationId xmlns:a16="http://schemas.microsoft.com/office/drawing/2014/main" id="{A5878706-6E52-DB6E-ACF8-53B06284E046}"/>
              </a:ext>
            </a:extLst>
          </p:cNvPr>
          <p:cNvSpPr txBox="1">
            <a:spLocks/>
          </p:cNvSpPr>
          <p:nvPr/>
        </p:nvSpPr>
        <p:spPr>
          <a:xfrm>
            <a:off x="2841171" y="5867399"/>
            <a:ext cx="8610600" cy="68580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SHORT RESPONSE QUESTIONS: 3C</a:t>
            </a:r>
          </a:p>
        </p:txBody>
      </p:sp>
      <p:sp>
        <p:nvSpPr>
          <p:cNvPr id="2" name="Title 3">
            <a:extLst>
              <a:ext uri="{FF2B5EF4-FFF2-40B4-BE49-F238E27FC236}">
                <a16:creationId xmlns:a16="http://schemas.microsoft.com/office/drawing/2014/main" id="{9D71752A-8486-6F7D-9B1C-9AAD8BCAAB01}"/>
              </a:ext>
            </a:extLst>
          </p:cNvPr>
          <p:cNvSpPr txBox="1">
            <a:spLocks/>
          </p:cNvSpPr>
          <p:nvPr/>
        </p:nvSpPr>
        <p:spPr>
          <a:xfrm>
            <a:off x="4680857" y="130629"/>
            <a:ext cx="6999514" cy="1458686"/>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sz="2400" cap="none" dirty="0">
                <a:solidFill>
                  <a:srgbClr val="202124"/>
                </a:solidFill>
              </a:rPr>
              <a:t>How can the synod help members feel connected to each other and to the whole?</a:t>
            </a:r>
            <a:endParaRPr lang="en-US" sz="2400" cap="none" dirty="0"/>
          </a:p>
        </p:txBody>
      </p:sp>
      <p:pic>
        <p:nvPicPr>
          <p:cNvPr id="13" name="Picture 12" descr="A person holding a baby&#10;&#10;Description automatically generated">
            <a:extLst>
              <a:ext uri="{FF2B5EF4-FFF2-40B4-BE49-F238E27FC236}">
                <a16:creationId xmlns:a16="http://schemas.microsoft.com/office/drawing/2014/main" id="{7C248CC6-A43F-21FD-3994-507EBB6D1DA6}"/>
              </a:ext>
            </a:extLst>
          </p:cNvPr>
          <p:cNvPicPr>
            <a:picLocks noChangeAspect="1"/>
          </p:cNvPicPr>
          <p:nvPr/>
        </p:nvPicPr>
        <p:blipFill>
          <a:blip r:embed="rId2"/>
          <a:stretch>
            <a:fillRect/>
          </a:stretch>
        </p:blipFill>
        <p:spPr>
          <a:xfrm>
            <a:off x="820918" y="1493715"/>
            <a:ext cx="3742918" cy="3766458"/>
          </a:xfrm>
          <a:prstGeom prst="rect">
            <a:avLst/>
          </a:prstGeom>
          <a:ln>
            <a:solidFill>
              <a:schemeClr val="accent3"/>
            </a:solidFill>
          </a:ln>
        </p:spPr>
      </p:pic>
    </p:spTree>
    <p:extLst>
      <p:ext uri="{BB962C8B-B14F-4D97-AF65-F5344CB8AC3E}">
        <p14:creationId xmlns:p14="http://schemas.microsoft.com/office/powerpoint/2010/main" val="81889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DAF2ED-A8DB-0125-616B-A24AD6E6CB8E}"/>
              </a:ext>
            </a:extLst>
          </p:cNvPr>
          <p:cNvSpPr>
            <a:spLocks noGrp="1"/>
          </p:cNvSpPr>
          <p:nvPr>
            <p:ph idx="1"/>
          </p:nvPr>
        </p:nvSpPr>
        <p:spPr>
          <a:xfrm>
            <a:off x="685800" y="1911061"/>
            <a:ext cx="6172200" cy="3995626"/>
          </a:xfrm>
        </p:spPr>
        <p:txBody>
          <a:bodyPr>
            <a:normAutofit/>
          </a:bodyPr>
          <a:lstStyle/>
          <a:p>
            <a:pPr marL="0" marR="0" indent="0">
              <a:lnSpc>
                <a:spcPct val="107000"/>
              </a:lnSpc>
              <a:spcBef>
                <a:spcPts val="0"/>
              </a:spcBef>
              <a:spcAft>
                <a:spcPts val="800"/>
              </a:spcAft>
              <a:buNone/>
            </a:pPr>
            <a:r>
              <a:rPr lang="en-US" sz="2600" b="1" kern="100" dirty="0">
                <a:effectLst/>
                <a:ea typeface="Calibri" panose="020F0502020204030204" pitchFamily="34" charset="0"/>
                <a:cs typeface="Times New Roman" panose="02020603050405020304" pitchFamily="18" charset="0"/>
              </a:rPr>
              <a:t>Foster Education (27)</a:t>
            </a:r>
            <a:endParaRPr lang="en-US" sz="2600" kern="1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i="1" kern="100" dirty="0">
                <a:effectLst/>
                <a:ea typeface="Calibri" panose="020F0502020204030204" pitchFamily="34" charset="0"/>
                <a:cs typeface="Times New Roman" panose="02020603050405020304" pitchFamily="18" charset="0"/>
              </a:rPr>
              <a:t>“…Through synod-wide worship opportunities and educational workshops.”</a:t>
            </a:r>
            <a:endParaRPr lang="en-US" kern="1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kern="100" dirty="0">
                <a:effectLst/>
                <a:ea typeface="Calibri" panose="020F0502020204030204" pitchFamily="34" charset="0"/>
                <a:cs typeface="Times New Roman" panose="02020603050405020304" pitchFamily="18" charset="0"/>
              </a:rPr>
              <a:t>Provide workshops, retreats, seminars, etc. for learning and fellowship</a:t>
            </a:r>
          </a:p>
          <a:p>
            <a:pPr marL="342900" marR="0" lvl="0" indent="-342900">
              <a:lnSpc>
                <a:spcPct val="107000"/>
              </a:lnSpc>
              <a:spcBef>
                <a:spcPts val="0"/>
              </a:spcBef>
              <a:spcAft>
                <a:spcPts val="800"/>
              </a:spcAft>
              <a:buFont typeface="Symbol" pitchFamily="2" charset="2"/>
              <a:buChar char=""/>
            </a:pPr>
            <a:r>
              <a:rPr lang="en-US" kern="100" dirty="0">
                <a:effectLst/>
                <a:ea typeface="Calibri" panose="020F0502020204030204" pitchFamily="34" charset="0"/>
                <a:cs typeface="Times New Roman" panose="02020603050405020304" pitchFamily="18" charset="0"/>
              </a:rPr>
              <a:t>Educate congregations on the relationship and importance of the synod</a:t>
            </a:r>
            <a:r>
              <a:rPr lang="en-US" b="1" kern="100" dirty="0">
                <a:effectLst/>
                <a:ea typeface="Calibri" panose="020F0502020204030204" pitchFamily="34" charset="0"/>
                <a:cs typeface="Times New Roman" panose="02020603050405020304" pitchFamily="18" charset="0"/>
              </a:rPr>
              <a:t> </a:t>
            </a:r>
            <a:endParaRPr lang="en-US" kern="100" dirty="0">
              <a:effectLst/>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A5878706-6E52-DB6E-ACF8-53B06284E046}"/>
              </a:ext>
            </a:extLst>
          </p:cNvPr>
          <p:cNvSpPr txBox="1">
            <a:spLocks/>
          </p:cNvSpPr>
          <p:nvPr/>
        </p:nvSpPr>
        <p:spPr>
          <a:xfrm>
            <a:off x="2841171" y="5987143"/>
            <a:ext cx="8610600" cy="56605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SHORT RESPONSE QUESTIONS: 3D</a:t>
            </a:r>
          </a:p>
        </p:txBody>
      </p:sp>
      <p:sp>
        <p:nvSpPr>
          <p:cNvPr id="2" name="Title 3">
            <a:extLst>
              <a:ext uri="{FF2B5EF4-FFF2-40B4-BE49-F238E27FC236}">
                <a16:creationId xmlns:a16="http://schemas.microsoft.com/office/drawing/2014/main" id="{6BAF85A0-A300-EEE5-F1C7-359961A97B0B}"/>
              </a:ext>
            </a:extLst>
          </p:cNvPr>
          <p:cNvSpPr txBox="1">
            <a:spLocks/>
          </p:cNvSpPr>
          <p:nvPr/>
        </p:nvSpPr>
        <p:spPr>
          <a:xfrm>
            <a:off x="4680857" y="130629"/>
            <a:ext cx="6999514" cy="1458686"/>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sz="2400" cap="none" dirty="0">
                <a:solidFill>
                  <a:srgbClr val="202124"/>
                </a:solidFill>
              </a:rPr>
              <a:t>How can the synod help members feel connected to each other and to the whole?</a:t>
            </a:r>
            <a:endParaRPr lang="en-US" sz="2400" cap="none" dirty="0"/>
          </a:p>
        </p:txBody>
      </p:sp>
      <p:pic>
        <p:nvPicPr>
          <p:cNvPr id="9" name="Picture 8" descr="A group of kids sitting on the floor&#10;&#10;Description automatically generated">
            <a:extLst>
              <a:ext uri="{FF2B5EF4-FFF2-40B4-BE49-F238E27FC236}">
                <a16:creationId xmlns:a16="http://schemas.microsoft.com/office/drawing/2014/main" id="{0C32A88B-0254-B48F-F5C1-96F58E65DA33}"/>
              </a:ext>
            </a:extLst>
          </p:cNvPr>
          <p:cNvPicPr>
            <a:picLocks noChangeAspect="1"/>
          </p:cNvPicPr>
          <p:nvPr/>
        </p:nvPicPr>
        <p:blipFill>
          <a:blip r:embed="rId2"/>
          <a:stretch>
            <a:fillRect/>
          </a:stretch>
        </p:blipFill>
        <p:spPr>
          <a:xfrm>
            <a:off x="7021286" y="1992085"/>
            <a:ext cx="4484914" cy="3363686"/>
          </a:xfrm>
          <a:prstGeom prst="rect">
            <a:avLst/>
          </a:prstGeom>
          <a:ln>
            <a:solidFill>
              <a:schemeClr val="accent2"/>
            </a:solidFill>
          </a:ln>
        </p:spPr>
      </p:pic>
    </p:spTree>
    <p:extLst>
      <p:ext uri="{BB962C8B-B14F-4D97-AF65-F5344CB8AC3E}">
        <p14:creationId xmlns:p14="http://schemas.microsoft.com/office/powerpoint/2010/main" val="141101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5878706-6E52-DB6E-ACF8-53B06284E046}"/>
              </a:ext>
            </a:extLst>
          </p:cNvPr>
          <p:cNvSpPr txBox="1">
            <a:spLocks/>
          </p:cNvSpPr>
          <p:nvPr/>
        </p:nvSpPr>
        <p:spPr>
          <a:xfrm>
            <a:off x="2841171" y="5906687"/>
            <a:ext cx="8610600" cy="64651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SHORT RESPONSE QUESTIONS: 3</a:t>
            </a:r>
          </a:p>
        </p:txBody>
      </p:sp>
      <p:sp>
        <p:nvSpPr>
          <p:cNvPr id="7" name="Content Placeholder 2">
            <a:extLst>
              <a:ext uri="{FF2B5EF4-FFF2-40B4-BE49-F238E27FC236}">
                <a16:creationId xmlns:a16="http://schemas.microsoft.com/office/drawing/2014/main" id="{268424BE-22DF-6890-877F-34D4220E87D9}"/>
              </a:ext>
            </a:extLst>
          </p:cNvPr>
          <p:cNvSpPr>
            <a:spLocks noGrp="1"/>
          </p:cNvSpPr>
          <p:nvPr>
            <p:ph idx="1"/>
          </p:nvPr>
        </p:nvSpPr>
        <p:spPr>
          <a:xfrm>
            <a:off x="685800" y="1451488"/>
            <a:ext cx="10820400" cy="4455199"/>
          </a:xfrm>
        </p:spPr>
        <p:txBody>
          <a:bodyPr>
            <a:normAutofit/>
          </a:bodyPr>
          <a:lstStyle/>
          <a:p>
            <a:pPr marL="0" marR="0" indent="0">
              <a:lnSpc>
                <a:spcPct val="107000"/>
              </a:lnSpc>
              <a:spcBef>
                <a:spcPts val="0"/>
              </a:spcBef>
              <a:spcAft>
                <a:spcPts val="800"/>
              </a:spcAft>
              <a:buNone/>
            </a:pPr>
            <a:r>
              <a:rPr lang="en-US" sz="2000" i="1" kern="100" dirty="0">
                <a:solidFill>
                  <a:srgbClr val="000000"/>
                </a:solidFill>
                <a:effectLst/>
                <a:ea typeface="Calibri" panose="020F0502020204030204" pitchFamily="34" charset="0"/>
                <a:cs typeface="Times New Roman" panose="02020603050405020304" pitchFamily="18" charset="0"/>
              </a:rPr>
              <a:t>“Utilize retired lay people who have extensive experience in congregations to be listening ears, problem solvers, creative sparks for effective congregational ministry on all levels of church work. Retired does not mean leave them alone or they are no longer of value. Have the Bishop be the shepherd of rostered leaders and have a team of lay people who focus on needs of lay people. Focus on youth and young adult ministries to utilize their ministry in daily life and to coach those interested in getting into creative church work. The Bishop should not be traveling extensively away from the synod no matter how tempting or attractive that may be. Love the people in the synod and show that in as many ways as possible. Advocate for those who have skills and interested in ministry beyond the synod to serve in various capacities in the Conferences, ELCA, LWF, etc. </a:t>
            </a:r>
            <a:r>
              <a:rPr lang="en-US" sz="2000" b="1" i="1" kern="100" dirty="0">
                <a:solidFill>
                  <a:srgbClr val="000000"/>
                </a:solidFill>
                <a:effectLst/>
                <a:ea typeface="Calibri" panose="020F0502020204030204" pitchFamily="34" charset="0"/>
                <a:cs typeface="Times New Roman" panose="02020603050405020304" pitchFamily="18" charset="0"/>
              </a:rPr>
              <a:t>This question is all about relationship building </a:t>
            </a:r>
            <a:r>
              <a:rPr lang="en-US" sz="2000" i="1" kern="100" dirty="0">
                <a:solidFill>
                  <a:srgbClr val="000000"/>
                </a:solidFill>
                <a:effectLst/>
                <a:ea typeface="Calibri" panose="020F0502020204030204" pitchFamily="34" charset="0"/>
                <a:cs typeface="Times New Roman" panose="02020603050405020304" pitchFamily="18" charset="0"/>
              </a:rPr>
              <a:t>- letting people know you love them and are here with a listening ear and providing relevant feedback</a:t>
            </a:r>
            <a:r>
              <a:rPr lang="en-US" sz="2000" kern="100" dirty="0">
                <a:solidFill>
                  <a:srgbClr val="000000"/>
                </a:solidFill>
                <a:effectLst/>
                <a:ea typeface="Calibri" panose="020F0502020204030204" pitchFamily="34" charset="0"/>
                <a:cs typeface="Times New Roman" panose="02020603050405020304" pitchFamily="18" charset="0"/>
              </a:rPr>
              <a:t>.”</a:t>
            </a:r>
            <a:endParaRPr lang="en-US" sz="2000" kern="100" dirty="0">
              <a:effectLst/>
              <a:ea typeface="Calibri" panose="020F0502020204030204" pitchFamily="34" charset="0"/>
              <a:cs typeface="Times New Roman" panose="02020603050405020304" pitchFamily="18" charset="0"/>
            </a:endParaRPr>
          </a:p>
          <a:p>
            <a:endParaRPr lang="en-US" dirty="0"/>
          </a:p>
        </p:txBody>
      </p:sp>
      <p:sp>
        <p:nvSpPr>
          <p:cNvPr id="10" name="Title 3">
            <a:extLst>
              <a:ext uri="{FF2B5EF4-FFF2-40B4-BE49-F238E27FC236}">
                <a16:creationId xmlns:a16="http://schemas.microsoft.com/office/drawing/2014/main" id="{0B13F1A2-AFC5-0C63-8695-F97CA4B7130B}"/>
              </a:ext>
            </a:extLst>
          </p:cNvPr>
          <p:cNvSpPr txBox="1">
            <a:spLocks/>
          </p:cNvSpPr>
          <p:nvPr/>
        </p:nvSpPr>
        <p:spPr>
          <a:xfrm>
            <a:off x="4680857" y="130629"/>
            <a:ext cx="6999514" cy="1458686"/>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sz="2400" cap="none" dirty="0">
                <a:solidFill>
                  <a:srgbClr val="202124"/>
                </a:solidFill>
              </a:rPr>
              <a:t>How can the synod help members feel connected to each other and to the whole?</a:t>
            </a:r>
            <a:r>
              <a:rPr lang="en-US" sz="2400" cap="none" baseline="30000" dirty="0">
                <a:solidFill>
                  <a:srgbClr val="202124"/>
                </a:solidFill>
              </a:rPr>
              <a:t>6</a:t>
            </a:r>
            <a:endParaRPr lang="en-US" sz="2400" cap="none" dirty="0"/>
          </a:p>
        </p:txBody>
      </p:sp>
    </p:spTree>
    <p:extLst>
      <p:ext uri="{BB962C8B-B14F-4D97-AF65-F5344CB8AC3E}">
        <p14:creationId xmlns:p14="http://schemas.microsoft.com/office/powerpoint/2010/main" val="29462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C4C3B-254C-BA36-FB3F-9BFD63A44AAB}"/>
              </a:ext>
            </a:extLst>
          </p:cNvPr>
          <p:cNvSpPr>
            <a:spLocks noGrp="1"/>
          </p:cNvSpPr>
          <p:nvPr>
            <p:ph type="ctrTitle"/>
          </p:nvPr>
        </p:nvSpPr>
        <p:spPr/>
        <p:txBody>
          <a:bodyPr>
            <a:normAutofit fontScale="90000"/>
          </a:bodyPr>
          <a:lstStyle/>
          <a:p>
            <a:r>
              <a:rPr lang="en-US" sz="6700" b="0" i="0" dirty="0">
                <a:solidFill>
                  <a:srgbClr val="333333"/>
                </a:solidFill>
                <a:effectLst/>
              </a:rPr>
              <a:t>Current and emerging ministries</a:t>
            </a:r>
            <a:endParaRPr lang="en-US" dirty="0"/>
          </a:p>
        </p:txBody>
      </p:sp>
      <p:sp>
        <p:nvSpPr>
          <p:cNvPr id="6" name="Subtitle 5">
            <a:extLst>
              <a:ext uri="{FF2B5EF4-FFF2-40B4-BE49-F238E27FC236}">
                <a16:creationId xmlns:a16="http://schemas.microsoft.com/office/drawing/2014/main" id="{91AA76E2-4945-5487-4762-2D4C12062F28}"/>
              </a:ext>
            </a:extLst>
          </p:cNvPr>
          <p:cNvSpPr>
            <a:spLocks noGrp="1"/>
          </p:cNvSpPr>
          <p:nvPr>
            <p:ph type="subTitle" idx="1"/>
          </p:nvPr>
        </p:nvSpPr>
        <p:spPr/>
        <p:txBody>
          <a:bodyPr/>
          <a:lstStyle/>
          <a:p>
            <a:endParaRPr lang="en-US" dirty="0"/>
          </a:p>
        </p:txBody>
      </p:sp>
      <p:pic>
        <p:nvPicPr>
          <p:cNvPr id="4" name="Picture 3" descr="A logo with a cross in the center&#10;&#10;Description automatically generated">
            <a:extLst>
              <a:ext uri="{FF2B5EF4-FFF2-40B4-BE49-F238E27FC236}">
                <a16:creationId xmlns:a16="http://schemas.microsoft.com/office/drawing/2014/main" id="{983DA07D-0132-154F-F4EB-264E6701F420}"/>
              </a:ext>
            </a:extLst>
          </p:cNvPr>
          <p:cNvPicPr>
            <a:picLocks noChangeAspect="1"/>
          </p:cNvPicPr>
          <p:nvPr/>
        </p:nvPicPr>
        <p:blipFill rotWithShape="1">
          <a:blip r:embed="rId2"/>
          <a:srcRect l="5844" b="37904"/>
          <a:stretch/>
        </p:blipFill>
        <p:spPr>
          <a:xfrm>
            <a:off x="6539130" y="295805"/>
            <a:ext cx="8562540" cy="2420148"/>
          </a:xfrm>
          <a:prstGeom prst="rect">
            <a:avLst/>
          </a:prstGeom>
        </p:spPr>
      </p:pic>
    </p:spTree>
    <p:extLst>
      <p:ext uri="{BB962C8B-B14F-4D97-AF65-F5344CB8AC3E}">
        <p14:creationId xmlns:p14="http://schemas.microsoft.com/office/powerpoint/2010/main" val="48820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A200-C35C-BE21-9F6A-B767E6D15E2B}"/>
              </a:ext>
            </a:extLst>
          </p:cNvPr>
          <p:cNvSpPr>
            <a:spLocks noGrp="1"/>
          </p:cNvSpPr>
          <p:nvPr>
            <p:ph type="title" idx="4294967295"/>
          </p:nvPr>
        </p:nvSpPr>
        <p:spPr>
          <a:xfrm>
            <a:off x="0" y="1382713"/>
            <a:ext cx="6989763" cy="3629025"/>
          </a:xfrm>
        </p:spPr>
        <p:txBody>
          <a:bodyPr>
            <a:normAutofit/>
          </a:bodyPr>
          <a:lstStyle/>
          <a:p>
            <a:br>
              <a:rPr lang="en-US" sz="1800" b="0" i="0" dirty="0">
                <a:solidFill>
                  <a:srgbClr val="000000"/>
                </a:solidFill>
                <a:effectLst/>
                <a:latin typeface="Aptos" panose="020B0004020202020204" pitchFamily="34" charset="0"/>
              </a:rPr>
            </a:br>
            <a:br>
              <a:rPr lang="en-US" dirty="0"/>
            </a:br>
            <a:endParaRPr lang="en-US" dirty="0"/>
          </a:p>
        </p:txBody>
      </p:sp>
      <p:pic>
        <p:nvPicPr>
          <p:cNvPr id="1026" name="Picture 2">
            <a:extLst>
              <a:ext uri="{FF2B5EF4-FFF2-40B4-BE49-F238E27FC236}">
                <a16:creationId xmlns:a16="http://schemas.microsoft.com/office/drawing/2014/main" id="{47A78D8B-1580-430A-C51E-21051E5C2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820" y="1757894"/>
            <a:ext cx="4626099" cy="346594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DF96F9-9B16-4111-5D5F-64AA716E6F93}"/>
              </a:ext>
            </a:extLst>
          </p:cNvPr>
          <p:cNvSpPr txBox="1"/>
          <p:nvPr/>
        </p:nvSpPr>
        <p:spPr>
          <a:xfrm>
            <a:off x="5348005" y="524277"/>
            <a:ext cx="6843995" cy="646331"/>
          </a:xfrm>
          <a:prstGeom prst="rect">
            <a:avLst/>
          </a:prstGeom>
          <a:noFill/>
        </p:spPr>
        <p:txBody>
          <a:bodyPr wrap="square" rtlCol="0">
            <a:spAutoFit/>
          </a:bodyPr>
          <a:lstStyle/>
          <a:p>
            <a:r>
              <a:rPr lang="en-US" sz="3600" dirty="0"/>
              <a:t>NEW &amp; STRATEGIC MISSIONS</a:t>
            </a:r>
            <a:r>
              <a:rPr lang="en-US" sz="3600" baseline="30000" dirty="0"/>
              <a:t>12</a:t>
            </a:r>
            <a:endParaRPr lang="en-US" sz="3600" dirty="0"/>
          </a:p>
        </p:txBody>
      </p:sp>
      <p:sp>
        <p:nvSpPr>
          <p:cNvPr id="5" name="Text Placeholder 3">
            <a:extLst>
              <a:ext uri="{FF2B5EF4-FFF2-40B4-BE49-F238E27FC236}">
                <a16:creationId xmlns:a16="http://schemas.microsoft.com/office/drawing/2014/main" id="{10E924B3-B85B-4F38-7233-64DD8C91B301}"/>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CURRENT &amp; EMERGING MINISTRIES</a:t>
            </a:r>
            <a:endParaRPr lang="en-US" dirty="0"/>
          </a:p>
        </p:txBody>
      </p:sp>
      <p:sp>
        <p:nvSpPr>
          <p:cNvPr id="7" name="TextBox 6">
            <a:extLst>
              <a:ext uri="{FF2B5EF4-FFF2-40B4-BE49-F238E27FC236}">
                <a16:creationId xmlns:a16="http://schemas.microsoft.com/office/drawing/2014/main" id="{F313EA15-EF50-46DC-EC8C-BBCDD6915632}"/>
              </a:ext>
            </a:extLst>
          </p:cNvPr>
          <p:cNvSpPr txBox="1"/>
          <p:nvPr/>
        </p:nvSpPr>
        <p:spPr>
          <a:xfrm>
            <a:off x="640081" y="1503556"/>
            <a:ext cx="6293921" cy="4939814"/>
          </a:xfrm>
          <a:prstGeom prst="rect">
            <a:avLst/>
          </a:prstGeom>
          <a:noFill/>
        </p:spPr>
        <p:txBody>
          <a:bodyPr wrap="square">
            <a:spAutoFit/>
          </a:bodyPr>
          <a:lstStyle/>
          <a:p>
            <a:r>
              <a:rPr lang="en-US" sz="2000" dirty="0">
                <a:solidFill>
                  <a:srgbClr val="000000"/>
                </a:solidFill>
              </a:rPr>
              <a:t>MISSION CONGREGATIONS</a:t>
            </a:r>
          </a:p>
          <a:p>
            <a:pPr marL="800100" lvl="1" indent="-342900">
              <a:buFont typeface="System Font Regular"/>
              <a:buChar char="🔥"/>
            </a:pPr>
            <a:r>
              <a:rPr lang="en-US" sz="2000" b="0" i="0" dirty="0">
                <a:solidFill>
                  <a:srgbClr val="000000"/>
                </a:solidFill>
                <a:effectLst/>
              </a:rPr>
              <a:t>The Well</a:t>
            </a:r>
          </a:p>
          <a:p>
            <a:pPr marL="800100" lvl="1" indent="-342900">
              <a:buFont typeface="System Font Regular"/>
              <a:buChar char="🔥"/>
            </a:pPr>
            <a:r>
              <a:rPr lang="en-US" sz="2000" dirty="0">
                <a:solidFill>
                  <a:srgbClr val="000000"/>
                </a:solidFill>
              </a:rPr>
              <a:t>Mindfulness + Church</a:t>
            </a:r>
          </a:p>
          <a:p>
            <a:pPr marL="342900" indent="-342900">
              <a:buFont typeface="System Font Regular"/>
              <a:buChar char="🔥"/>
            </a:pPr>
            <a:endParaRPr lang="en-US" sz="1100" dirty="0">
              <a:solidFill>
                <a:srgbClr val="000000"/>
              </a:solidFill>
            </a:endParaRPr>
          </a:p>
          <a:p>
            <a:r>
              <a:rPr lang="en-US" sz="2000" b="0" i="0" dirty="0">
                <a:solidFill>
                  <a:srgbClr val="000000"/>
                </a:solidFill>
                <a:effectLst/>
              </a:rPr>
              <a:t>SYNODICAL AUTHORIZED WORSHIP COMMUNITIES</a:t>
            </a:r>
            <a:endParaRPr lang="en-US" sz="2000" dirty="0">
              <a:solidFill>
                <a:srgbClr val="000000"/>
              </a:solidFill>
            </a:endParaRPr>
          </a:p>
          <a:p>
            <a:pPr marL="800100" lvl="1" indent="-342900">
              <a:buFont typeface="System Font Regular"/>
              <a:buChar char="🔥"/>
            </a:pPr>
            <a:r>
              <a:rPr lang="en-US" sz="2000" b="0" i="0" dirty="0">
                <a:solidFill>
                  <a:srgbClr val="000000"/>
                </a:solidFill>
                <a:effectLst/>
              </a:rPr>
              <a:t>The Welcome Church</a:t>
            </a:r>
          </a:p>
          <a:p>
            <a:pPr marL="800100" lvl="1" indent="-342900">
              <a:buFont typeface="System Font Regular"/>
              <a:buChar char="🔥"/>
            </a:pPr>
            <a:r>
              <a:rPr lang="en-US" sz="2000" b="0" i="0" dirty="0">
                <a:solidFill>
                  <a:srgbClr val="000000"/>
                </a:solidFill>
                <a:effectLst/>
              </a:rPr>
              <a:t>Kairos Communities</a:t>
            </a:r>
          </a:p>
          <a:p>
            <a:pPr marL="800100" lvl="1" indent="-342900">
              <a:buFont typeface="System Font Regular"/>
              <a:buChar char="🔥"/>
            </a:pPr>
            <a:r>
              <a:rPr lang="en-US" sz="2000" b="0" i="0" dirty="0">
                <a:solidFill>
                  <a:srgbClr val="000000"/>
                </a:solidFill>
                <a:effectLst/>
              </a:rPr>
              <a:t>Nuevo Creation </a:t>
            </a:r>
          </a:p>
          <a:p>
            <a:pPr marL="800100" lvl="1" indent="-342900">
              <a:buFont typeface="System Font Regular"/>
              <a:buChar char="🔥"/>
            </a:pPr>
            <a:endParaRPr lang="en-US" sz="1200" dirty="0">
              <a:solidFill>
                <a:srgbClr val="000000"/>
              </a:solidFill>
            </a:endParaRPr>
          </a:p>
          <a:p>
            <a:r>
              <a:rPr lang="en-US" sz="2000" dirty="0">
                <a:solidFill>
                  <a:srgbClr val="000000"/>
                </a:solidFill>
              </a:rPr>
              <a:t>STRATEGIC MINISTRIES </a:t>
            </a:r>
          </a:p>
          <a:p>
            <a:pPr marL="800100" lvl="1" indent="-342900">
              <a:buFont typeface="System Font Regular"/>
              <a:buChar char="🔥"/>
            </a:pPr>
            <a:r>
              <a:rPr lang="en-US" sz="2000" b="0" i="0" dirty="0">
                <a:solidFill>
                  <a:srgbClr val="000000"/>
                </a:solidFill>
                <a:effectLst/>
              </a:rPr>
              <a:t>Trinity, Germantown</a:t>
            </a:r>
          </a:p>
          <a:p>
            <a:pPr marL="800100" lvl="1" indent="-342900">
              <a:buFont typeface="System Font Regular"/>
              <a:buChar char="🔥"/>
            </a:pPr>
            <a:r>
              <a:rPr lang="en-US" sz="2000" b="0" i="0" dirty="0">
                <a:solidFill>
                  <a:srgbClr val="000000"/>
                </a:solidFill>
                <a:effectLst/>
              </a:rPr>
              <a:t>St. Michael's Kensington </a:t>
            </a:r>
          </a:p>
          <a:p>
            <a:pPr marL="800100" lvl="1" indent="-342900">
              <a:buFont typeface="System Font Regular"/>
              <a:buChar char="🔥"/>
            </a:pPr>
            <a:r>
              <a:rPr lang="en-US" sz="2000" b="0" i="0" dirty="0">
                <a:solidFill>
                  <a:srgbClr val="000000"/>
                </a:solidFill>
                <a:effectLst/>
              </a:rPr>
              <a:t>Mediator, Philadelphia</a:t>
            </a:r>
            <a:endParaRPr lang="en-US" sz="2000" dirty="0">
              <a:solidFill>
                <a:srgbClr val="000000"/>
              </a:solidFill>
            </a:endParaRPr>
          </a:p>
          <a:p>
            <a:pPr marL="800100" lvl="1" indent="-342900">
              <a:buFont typeface="System Font Regular"/>
              <a:buChar char="🔥"/>
            </a:pPr>
            <a:r>
              <a:rPr lang="en-US" sz="2000" b="0" i="0" dirty="0">
                <a:solidFill>
                  <a:srgbClr val="000000"/>
                </a:solidFill>
                <a:effectLst/>
              </a:rPr>
              <a:t>Grace, Broomall </a:t>
            </a:r>
          </a:p>
          <a:p>
            <a:pPr marL="800100" lvl="1" indent="-342900">
              <a:buFont typeface="System Font Regular"/>
              <a:buChar char="🔥"/>
            </a:pPr>
            <a:endParaRPr lang="en-US" sz="1100" dirty="0">
              <a:solidFill>
                <a:srgbClr val="000000"/>
              </a:solidFill>
            </a:endParaRPr>
          </a:p>
          <a:p>
            <a:r>
              <a:rPr lang="en-US" sz="2000" dirty="0">
                <a:solidFill>
                  <a:srgbClr val="000000"/>
                </a:solidFill>
              </a:rPr>
              <a:t>TEEM LED CONGREGATIONS</a:t>
            </a:r>
          </a:p>
          <a:p>
            <a:pPr marL="800100" lvl="1" indent="-342900">
              <a:buFont typeface="System Font Regular"/>
              <a:buChar char="🔥"/>
            </a:pPr>
            <a:r>
              <a:rPr lang="en-US" sz="2000" b="0" i="0" dirty="0">
                <a:solidFill>
                  <a:srgbClr val="000000"/>
                </a:solidFill>
                <a:effectLst/>
              </a:rPr>
              <a:t>Community of Love, Oxford</a:t>
            </a:r>
            <a:endParaRPr lang="en-US" sz="2400" dirty="0"/>
          </a:p>
        </p:txBody>
      </p:sp>
    </p:spTree>
    <p:extLst>
      <p:ext uri="{BB962C8B-B14F-4D97-AF65-F5344CB8AC3E}">
        <p14:creationId xmlns:p14="http://schemas.microsoft.com/office/powerpoint/2010/main" val="153999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C4C3B-254C-BA36-FB3F-9BFD63A44AAB}"/>
              </a:ext>
            </a:extLst>
          </p:cNvPr>
          <p:cNvSpPr>
            <a:spLocks noGrp="1"/>
          </p:cNvSpPr>
          <p:nvPr>
            <p:ph type="ctrTitle"/>
          </p:nvPr>
        </p:nvSpPr>
        <p:spPr/>
        <p:txBody>
          <a:bodyPr>
            <a:normAutofit fontScale="90000"/>
          </a:bodyPr>
          <a:lstStyle/>
          <a:p>
            <a:r>
              <a:rPr lang="en-US" sz="6700" b="0" i="0" dirty="0">
                <a:solidFill>
                  <a:srgbClr val="333333"/>
                </a:solidFill>
                <a:effectLst/>
              </a:rPr>
              <a:t>Love Revolution: </a:t>
            </a:r>
            <a:br>
              <a:rPr lang="en-US" b="0" i="0" dirty="0">
                <a:solidFill>
                  <a:srgbClr val="333333"/>
                </a:solidFill>
                <a:effectLst/>
              </a:rPr>
            </a:br>
            <a:r>
              <a:rPr lang="en-US" sz="4900" b="0" i="0" dirty="0">
                <a:solidFill>
                  <a:srgbClr val="333333"/>
                </a:solidFill>
                <a:effectLst/>
              </a:rPr>
              <a:t>Love God and Love Neighbor</a:t>
            </a:r>
            <a:endParaRPr lang="en-US" dirty="0"/>
          </a:p>
        </p:txBody>
      </p:sp>
      <p:sp>
        <p:nvSpPr>
          <p:cNvPr id="3" name="Subtitle 2">
            <a:extLst>
              <a:ext uri="{FF2B5EF4-FFF2-40B4-BE49-F238E27FC236}">
                <a16:creationId xmlns:a16="http://schemas.microsoft.com/office/drawing/2014/main" id="{B0AFF65E-F2B8-EEFD-C82A-B7DD12891D53}"/>
              </a:ext>
            </a:extLst>
          </p:cNvPr>
          <p:cNvSpPr>
            <a:spLocks noGrp="1"/>
          </p:cNvSpPr>
          <p:nvPr>
            <p:ph type="subTitle" idx="1"/>
          </p:nvPr>
        </p:nvSpPr>
        <p:spPr>
          <a:xfrm>
            <a:off x="1371600" y="3805195"/>
            <a:ext cx="9448800" cy="685800"/>
          </a:xfrm>
        </p:spPr>
        <p:txBody>
          <a:bodyPr>
            <a:normAutofit/>
          </a:bodyPr>
          <a:lstStyle/>
          <a:p>
            <a:r>
              <a:rPr lang="en-US" sz="3200" dirty="0"/>
              <a:t>A Thriving Congregations Initiative Program</a:t>
            </a:r>
          </a:p>
        </p:txBody>
      </p:sp>
      <p:pic>
        <p:nvPicPr>
          <p:cNvPr id="4" name="Picture 3" descr="A logo with a cross in the center&#10;&#10;Description automatically generated">
            <a:extLst>
              <a:ext uri="{FF2B5EF4-FFF2-40B4-BE49-F238E27FC236}">
                <a16:creationId xmlns:a16="http://schemas.microsoft.com/office/drawing/2014/main" id="{983DA07D-0132-154F-F4EB-264E6701F420}"/>
              </a:ext>
            </a:extLst>
          </p:cNvPr>
          <p:cNvPicPr>
            <a:picLocks noChangeAspect="1"/>
          </p:cNvPicPr>
          <p:nvPr/>
        </p:nvPicPr>
        <p:blipFill rotWithShape="1">
          <a:blip r:embed="rId2"/>
          <a:srcRect l="5844" b="37904"/>
          <a:stretch/>
        </p:blipFill>
        <p:spPr>
          <a:xfrm>
            <a:off x="6539130" y="295805"/>
            <a:ext cx="8562540" cy="2420148"/>
          </a:xfrm>
          <a:prstGeom prst="rect">
            <a:avLst/>
          </a:prstGeom>
        </p:spPr>
      </p:pic>
    </p:spTree>
    <p:extLst>
      <p:ext uri="{BB962C8B-B14F-4D97-AF65-F5344CB8AC3E}">
        <p14:creationId xmlns:p14="http://schemas.microsoft.com/office/powerpoint/2010/main" val="257235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7A2F5C-B84B-CC9F-652C-F033BB1B2C48}"/>
              </a:ext>
            </a:extLst>
          </p:cNvPr>
          <p:cNvSpPr txBox="1"/>
          <p:nvPr/>
        </p:nvSpPr>
        <p:spPr>
          <a:xfrm>
            <a:off x="1371774" y="1729599"/>
            <a:ext cx="10565026" cy="1815882"/>
          </a:xfrm>
          <a:prstGeom prst="rect">
            <a:avLst/>
          </a:prstGeom>
          <a:noFill/>
        </p:spPr>
        <p:txBody>
          <a:bodyPr wrap="square">
            <a:spAutoFit/>
          </a:bodyPr>
          <a:lstStyle/>
          <a:p>
            <a:pPr algn="l"/>
            <a:r>
              <a:rPr lang="en-US" sz="2800" b="0" i="0" dirty="0">
                <a:solidFill>
                  <a:srgbClr val="333333"/>
                </a:solidFill>
                <a:effectLst/>
              </a:rPr>
              <a:t>The Southeastern Pennsylvania Synod has received a $1,070,392 grant from Lilly Endowment Inc. to help establish a program called </a:t>
            </a:r>
            <a:r>
              <a:rPr lang="en-US" sz="2800" b="1" i="0" dirty="0">
                <a:solidFill>
                  <a:srgbClr val="333333"/>
                </a:solidFill>
                <a:effectLst/>
              </a:rPr>
              <a:t>Love Revolution:</a:t>
            </a:r>
            <a:r>
              <a:rPr lang="en-US" sz="2800" b="0" i="0" dirty="0">
                <a:solidFill>
                  <a:srgbClr val="333333"/>
                </a:solidFill>
                <a:effectLst/>
              </a:rPr>
              <a:t> Love God and Love Neighbor – A Thriving Congregations Initiative Program.</a:t>
            </a:r>
            <a:r>
              <a:rPr lang="en-US" sz="2800" baseline="30000" dirty="0">
                <a:solidFill>
                  <a:srgbClr val="333333"/>
                </a:solidFill>
              </a:rPr>
              <a:t>8</a:t>
            </a:r>
            <a:endParaRPr lang="en-US" sz="2800" b="0" i="0" dirty="0">
              <a:solidFill>
                <a:srgbClr val="333333"/>
              </a:solidFill>
              <a:effectLst/>
            </a:endParaRPr>
          </a:p>
        </p:txBody>
      </p:sp>
      <p:sp>
        <p:nvSpPr>
          <p:cNvPr id="5" name="TextBox 4">
            <a:extLst>
              <a:ext uri="{FF2B5EF4-FFF2-40B4-BE49-F238E27FC236}">
                <a16:creationId xmlns:a16="http://schemas.microsoft.com/office/drawing/2014/main" id="{3E17D0F3-76A7-08EC-456B-4D113B6E808B}"/>
              </a:ext>
            </a:extLst>
          </p:cNvPr>
          <p:cNvSpPr txBox="1"/>
          <p:nvPr/>
        </p:nvSpPr>
        <p:spPr>
          <a:xfrm>
            <a:off x="515895" y="6281520"/>
            <a:ext cx="11111812" cy="400110"/>
          </a:xfrm>
          <a:prstGeom prst="rect">
            <a:avLst/>
          </a:prstGeom>
          <a:noFill/>
        </p:spPr>
        <p:txBody>
          <a:bodyPr wrap="square">
            <a:spAutoFit/>
          </a:bodyPr>
          <a:lstStyle/>
          <a:p>
            <a:pPr algn="r"/>
            <a:r>
              <a:rPr lang="en-US" sz="2000" b="0" i="0" dirty="0">
                <a:solidFill>
                  <a:schemeClr val="bg2">
                    <a:lumMod val="50000"/>
                  </a:schemeClr>
                </a:solidFill>
                <a:effectLst/>
                <a:latin typeface="+mj-lt"/>
              </a:rPr>
              <a:t>CURRENT &amp; EMERGING MINISTRIES</a:t>
            </a:r>
            <a:endParaRPr lang="en-US" sz="2000" dirty="0">
              <a:solidFill>
                <a:schemeClr val="bg2">
                  <a:lumMod val="50000"/>
                </a:schemeClr>
              </a:solidFill>
              <a:latin typeface="+mj-lt"/>
            </a:endParaRPr>
          </a:p>
        </p:txBody>
      </p:sp>
      <p:pic>
        <p:nvPicPr>
          <p:cNvPr id="8" name="Picture 7" descr="A close-up of a logo&#10;&#10;Description automatically generated">
            <a:extLst>
              <a:ext uri="{FF2B5EF4-FFF2-40B4-BE49-F238E27FC236}">
                <a16:creationId xmlns:a16="http://schemas.microsoft.com/office/drawing/2014/main" id="{4625EC7E-192D-8BD4-7383-90C5BA57D7FC}"/>
              </a:ext>
            </a:extLst>
          </p:cNvPr>
          <p:cNvPicPr>
            <a:picLocks noChangeAspect="1"/>
          </p:cNvPicPr>
          <p:nvPr/>
        </p:nvPicPr>
        <p:blipFill>
          <a:blip r:embed="rId2"/>
          <a:stretch>
            <a:fillRect/>
          </a:stretch>
        </p:blipFill>
        <p:spPr>
          <a:xfrm>
            <a:off x="830942" y="4139727"/>
            <a:ext cx="5823345" cy="1546826"/>
          </a:xfrm>
          <a:prstGeom prst="rect">
            <a:avLst/>
          </a:prstGeom>
          <a:ln>
            <a:solidFill>
              <a:schemeClr val="accent2"/>
            </a:solidFill>
          </a:ln>
        </p:spPr>
      </p:pic>
    </p:spTree>
    <p:extLst>
      <p:ext uri="{BB962C8B-B14F-4D97-AF65-F5344CB8AC3E}">
        <p14:creationId xmlns:p14="http://schemas.microsoft.com/office/powerpoint/2010/main" val="367902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17D0F3-76A7-08EC-456B-4D113B6E808B}"/>
              </a:ext>
            </a:extLst>
          </p:cNvPr>
          <p:cNvSpPr txBox="1"/>
          <p:nvPr/>
        </p:nvSpPr>
        <p:spPr>
          <a:xfrm>
            <a:off x="515895" y="6281520"/>
            <a:ext cx="11111812" cy="400110"/>
          </a:xfrm>
          <a:prstGeom prst="rect">
            <a:avLst/>
          </a:prstGeom>
          <a:noFill/>
        </p:spPr>
        <p:txBody>
          <a:bodyPr wrap="square">
            <a:spAutoFit/>
          </a:bodyPr>
          <a:lstStyle/>
          <a:p>
            <a:pPr algn="r"/>
            <a:r>
              <a:rPr lang="en-US" sz="2000" b="0" i="0" dirty="0">
                <a:solidFill>
                  <a:schemeClr val="bg2">
                    <a:lumMod val="50000"/>
                  </a:schemeClr>
                </a:solidFill>
                <a:effectLst/>
                <a:latin typeface="+mj-lt"/>
              </a:rPr>
              <a:t>LOVE REVOLUTION: LOVE GOD AND LOVE NEIGHBOR</a:t>
            </a:r>
            <a:endParaRPr lang="en-US" sz="2000" dirty="0">
              <a:solidFill>
                <a:schemeClr val="bg2">
                  <a:lumMod val="50000"/>
                </a:schemeClr>
              </a:solidFill>
              <a:latin typeface="+mj-lt"/>
            </a:endParaRPr>
          </a:p>
        </p:txBody>
      </p:sp>
      <p:sp>
        <p:nvSpPr>
          <p:cNvPr id="2" name="TextBox 1">
            <a:extLst>
              <a:ext uri="{FF2B5EF4-FFF2-40B4-BE49-F238E27FC236}">
                <a16:creationId xmlns:a16="http://schemas.microsoft.com/office/drawing/2014/main" id="{E3A00439-D8E4-0DA1-3190-19A923BBC8B4}"/>
              </a:ext>
            </a:extLst>
          </p:cNvPr>
          <p:cNvSpPr txBox="1"/>
          <p:nvPr/>
        </p:nvSpPr>
        <p:spPr>
          <a:xfrm>
            <a:off x="991674" y="1443840"/>
            <a:ext cx="10636034" cy="3046988"/>
          </a:xfrm>
          <a:prstGeom prst="rect">
            <a:avLst/>
          </a:prstGeom>
          <a:noFill/>
        </p:spPr>
        <p:txBody>
          <a:bodyPr wrap="square">
            <a:spAutoFit/>
          </a:bodyPr>
          <a:lstStyle/>
          <a:p>
            <a:pPr algn="l"/>
            <a:r>
              <a:rPr lang="en-US" sz="2400" b="0" i="0" dirty="0">
                <a:solidFill>
                  <a:srgbClr val="333333"/>
                </a:solidFill>
                <a:effectLst/>
                <a:latin typeface="+mj-lt"/>
              </a:rPr>
              <a:t>Over the next five years the Love Revolution will work with a </a:t>
            </a:r>
            <a:r>
              <a:rPr lang="en-US" sz="2400" b="1" i="0" dirty="0">
                <a:solidFill>
                  <a:srgbClr val="333333"/>
                </a:solidFill>
                <a:effectLst/>
                <a:latin typeface="+mj-lt"/>
              </a:rPr>
              <a:t>cohort of congregations </a:t>
            </a:r>
            <a:r>
              <a:rPr lang="en-US" sz="2400" b="0" i="0" dirty="0">
                <a:solidFill>
                  <a:srgbClr val="333333"/>
                </a:solidFill>
                <a:effectLst/>
                <a:latin typeface="+mj-lt"/>
              </a:rPr>
              <a:t>and their </a:t>
            </a:r>
            <a:r>
              <a:rPr lang="en-US" sz="2400" b="1" i="0" dirty="0">
                <a:solidFill>
                  <a:srgbClr val="333333"/>
                </a:solidFill>
                <a:effectLst/>
                <a:latin typeface="+mj-lt"/>
              </a:rPr>
              <a:t>lay leaders </a:t>
            </a:r>
            <a:r>
              <a:rPr lang="en-US" sz="2400" b="0" i="0" dirty="0">
                <a:solidFill>
                  <a:srgbClr val="333333"/>
                </a:solidFill>
                <a:effectLst/>
                <a:latin typeface="+mj-lt"/>
              </a:rPr>
              <a:t>to deepen their </a:t>
            </a:r>
            <a:r>
              <a:rPr lang="en-US" sz="2400" b="1" i="0" dirty="0">
                <a:solidFill>
                  <a:srgbClr val="333333"/>
                </a:solidFill>
                <a:effectLst/>
                <a:latin typeface="+mj-lt"/>
              </a:rPr>
              <a:t>faith and discipleship </a:t>
            </a:r>
            <a:r>
              <a:rPr lang="en-US" sz="2400" b="0" i="0" dirty="0">
                <a:solidFill>
                  <a:srgbClr val="333333"/>
                </a:solidFill>
                <a:effectLst/>
                <a:latin typeface="+mj-lt"/>
              </a:rPr>
              <a:t>and </a:t>
            </a:r>
            <a:r>
              <a:rPr lang="en-US" sz="2400" b="1" i="0" dirty="0">
                <a:solidFill>
                  <a:srgbClr val="333333"/>
                </a:solidFill>
                <a:effectLst/>
                <a:latin typeface="+mj-lt"/>
              </a:rPr>
              <a:t>serve the needs </a:t>
            </a:r>
            <a:r>
              <a:rPr lang="en-US" sz="2400" b="0" i="0" dirty="0">
                <a:solidFill>
                  <a:srgbClr val="333333"/>
                </a:solidFill>
                <a:effectLst/>
                <a:latin typeface="+mj-lt"/>
              </a:rPr>
              <a:t>of their community. As we imagine the church we are becoming post-pandemic, we will help congregations focus on this core teaching of Jesus:  love God and love neighbor. Love Revolution will </a:t>
            </a:r>
            <a:r>
              <a:rPr lang="en-US" sz="2400" b="1" i="0" dirty="0">
                <a:solidFill>
                  <a:srgbClr val="333333"/>
                </a:solidFill>
                <a:effectLst/>
                <a:latin typeface="+mj-lt"/>
              </a:rPr>
              <a:t>help congregations evolve </a:t>
            </a:r>
            <a:r>
              <a:rPr lang="en-US" sz="2400" b="0" i="0" dirty="0">
                <a:solidFill>
                  <a:srgbClr val="333333"/>
                </a:solidFill>
                <a:effectLst/>
                <a:latin typeface="+mj-lt"/>
              </a:rPr>
              <a:t>from an institutional church built on programs and resources into a </a:t>
            </a:r>
            <a:r>
              <a:rPr lang="en-US" sz="2400" b="1" i="0" dirty="0">
                <a:solidFill>
                  <a:srgbClr val="333333"/>
                </a:solidFill>
                <a:effectLst/>
                <a:latin typeface="+mj-lt"/>
              </a:rPr>
              <a:t>missional church built on relationships and service.</a:t>
            </a:r>
            <a:r>
              <a:rPr lang="en-US" sz="2400" baseline="30000" dirty="0">
                <a:solidFill>
                  <a:srgbClr val="333333"/>
                </a:solidFill>
                <a:latin typeface="+mj-lt"/>
              </a:rPr>
              <a:t>8</a:t>
            </a:r>
            <a:endParaRPr lang="en-US" sz="2400" dirty="0">
              <a:latin typeface="+mj-lt"/>
            </a:endParaRPr>
          </a:p>
        </p:txBody>
      </p:sp>
    </p:spTree>
    <p:extLst>
      <p:ext uri="{BB962C8B-B14F-4D97-AF65-F5344CB8AC3E}">
        <p14:creationId xmlns:p14="http://schemas.microsoft.com/office/powerpoint/2010/main" val="164883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D37F44-4D07-B114-5CE3-C59F8EFF696E}"/>
              </a:ext>
            </a:extLst>
          </p:cNvPr>
          <p:cNvSpPr txBox="1"/>
          <p:nvPr/>
        </p:nvSpPr>
        <p:spPr>
          <a:xfrm>
            <a:off x="780563" y="1652879"/>
            <a:ext cx="6647935" cy="3416320"/>
          </a:xfrm>
          <a:prstGeom prst="rect">
            <a:avLst/>
          </a:prstGeom>
          <a:noFill/>
        </p:spPr>
        <p:txBody>
          <a:bodyPr wrap="square">
            <a:spAutoFit/>
          </a:bodyPr>
          <a:lstStyle/>
          <a:p>
            <a:pPr algn="l"/>
            <a:endParaRPr lang="en-US" sz="2400" b="0" i="0" dirty="0">
              <a:solidFill>
                <a:srgbClr val="333333"/>
              </a:solidFill>
              <a:effectLst/>
              <a:latin typeface="+mj-lt"/>
            </a:endParaRPr>
          </a:p>
          <a:p>
            <a:pPr algn="l"/>
            <a:r>
              <a:rPr lang="en-US" sz="2400" b="0" i="0" dirty="0">
                <a:solidFill>
                  <a:srgbClr val="333333"/>
                </a:solidFill>
                <a:effectLst/>
                <a:latin typeface="+mj-lt"/>
              </a:rPr>
              <a:t>The project is being funded through Lilly Endowment’s Thriving Congregations Initiative. The aim of the initiative is to </a:t>
            </a:r>
            <a:r>
              <a:rPr lang="en-US" sz="2400" b="1" i="0" dirty="0">
                <a:solidFill>
                  <a:srgbClr val="333333"/>
                </a:solidFill>
                <a:effectLst/>
                <a:latin typeface="+mj-lt"/>
              </a:rPr>
              <a:t>encourage the flourishing of congregations</a:t>
            </a:r>
            <a:r>
              <a:rPr lang="en-US" sz="2400" b="0" i="0" dirty="0">
                <a:solidFill>
                  <a:srgbClr val="333333"/>
                </a:solidFill>
                <a:effectLst/>
                <a:latin typeface="+mj-lt"/>
              </a:rPr>
              <a:t> by helping them deepen their relationships with God, enhance their connections with each other, and contribute to the vitality of their communities and the world.</a:t>
            </a:r>
            <a:r>
              <a:rPr lang="en-US" sz="2400" b="0" i="0" baseline="30000" dirty="0">
                <a:solidFill>
                  <a:srgbClr val="333333"/>
                </a:solidFill>
                <a:effectLst/>
                <a:latin typeface="+mj-lt"/>
              </a:rPr>
              <a:t>8</a:t>
            </a:r>
            <a:endParaRPr lang="en-US" sz="2400" dirty="0">
              <a:latin typeface="+mj-lt"/>
            </a:endParaRPr>
          </a:p>
        </p:txBody>
      </p:sp>
      <p:pic>
        <p:nvPicPr>
          <p:cNvPr id="11" name="Picture 10" descr="A group of people in a warehouse&#10;&#10;Description automatically generated">
            <a:extLst>
              <a:ext uri="{FF2B5EF4-FFF2-40B4-BE49-F238E27FC236}">
                <a16:creationId xmlns:a16="http://schemas.microsoft.com/office/drawing/2014/main" id="{B8EB335B-CC03-F3AD-E0C5-771E19863C64}"/>
              </a:ext>
            </a:extLst>
          </p:cNvPr>
          <p:cNvPicPr>
            <a:picLocks noChangeAspect="1"/>
          </p:cNvPicPr>
          <p:nvPr/>
        </p:nvPicPr>
        <p:blipFill rotWithShape="1">
          <a:blip r:embed="rId2"/>
          <a:srcRect l="12230" r="19865"/>
          <a:stretch/>
        </p:blipFill>
        <p:spPr>
          <a:xfrm>
            <a:off x="7599404" y="1075039"/>
            <a:ext cx="4139514" cy="4572000"/>
          </a:xfrm>
          <a:prstGeom prst="rect">
            <a:avLst/>
          </a:prstGeom>
          <a:ln>
            <a:solidFill>
              <a:schemeClr val="accent1"/>
            </a:solidFill>
          </a:ln>
        </p:spPr>
      </p:pic>
      <p:sp>
        <p:nvSpPr>
          <p:cNvPr id="2" name="TextBox 1">
            <a:extLst>
              <a:ext uri="{FF2B5EF4-FFF2-40B4-BE49-F238E27FC236}">
                <a16:creationId xmlns:a16="http://schemas.microsoft.com/office/drawing/2014/main" id="{166D02D9-8B95-4A9A-9F50-9E01F96C1B88}"/>
              </a:ext>
            </a:extLst>
          </p:cNvPr>
          <p:cNvSpPr txBox="1"/>
          <p:nvPr/>
        </p:nvSpPr>
        <p:spPr>
          <a:xfrm>
            <a:off x="515895" y="6281520"/>
            <a:ext cx="11111812" cy="400110"/>
          </a:xfrm>
          <a:prstGeom prst="rect">
            <a:avLst/>
          </a:prstGeom>
          <a:noFill/>
        </p:spPr>
        <p:txBody>
          <a:bodyPr wrap="square">
            <a:spAutoFit/>
          </a:bodyPr>
          <a:lstStyle/>
          <a:p>
            <a:pPr algn="r"/>
            <a:r>
              <a:rPr lang="en-US" sz="2000" b="0" i="0" dirty="0">
                <a:solidFill>
                  <a:schemeClr val="bg2">
                    <a:lumMod val="50000"/>
                  </a:schemeClr>
                </a:solidFill>
                <a:effectLst/>
                <a:latin typeface="+mj-lt"/>
              </a:rPr>
              <a:t>CURRENT &amp; EMERGING MINISTRIES</a:t>
            </a:r>
            <a:endParaRPr lang="en-US" sz="2000" dirty="0">
              <a:solidFill>
                <a:schemeClr val="bg2">
                  <a:lumMod val="50000"/>
                </a:schemeClr>
              </a:solidFill>
              <a:latin typeface="+mj-lt"/>
            </a:endParaRPr>
          </a:p>
        </p:txBody>
      </p:sp>
    </p:spTree>
    <p:extLst>
      <p:ext uri="{BB962C8B-B14F-4D97-AF65-F5344CB8AC3E}">
        <p14:creationId xmlns:p14="http://schemas.microsoft.com/office/powerpoint/2010/main" val="395124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AF9996-E455-B18E-7D4A-C379217C965C}"/>
              </a:ext>
            </a:extLst>
          </p:cNvPr>
          <p:cNvSpPr>
            <a:spLocks noGrp="1"/>
          </p:cNvSpPr>
          <p:nvPr>
            <p:ph type="subTitle" idx="1"/>
          </p:nvPr>
        </p:nvSpPr>
        <p:spPr>
          <a:xfrm>
            <a:off x="1505858" y="1167222"/>
            <a:ext cx="9906000" cy="4167955"/>
          </a:xfrm>
        </p:spPr>
        <p:txBody>
          <a:bodyPr>
            <a:noAutofit/>
          </a:bodyPr>
          <a:lstStyle/>
          <a:p>
            <a:pPr>
              <a:lnSpc>
                <a:spcPct val="120000"/>
              </a:lnSpc>
              <a:spcAft>
                <a:spcPts val="1000"/>
              </a:spcAft>
            </a:pPr>
            <a:r>
              <a:rPr lang="en-US" sz="2200" dirty="0"/>
              <a:t>The following people have agreed to serve as references on behalf of the Southeastern Pennsylvania Synod. </a:t>
            </a:r>
          </a:p>
          <a:p>
            <a:pPr>
              <a:lnSpc>
                <a:spcPct val="120000"/>
              </a:lnSpc>
              <a:spcBef>
                <a:spcPts val="0"/>
              </a:spcBef>
            </a:pPr>
            <a:r>
              <a:rPr lang="en-US" sz="2200" kern="100" dirty="0">
                <a:effectLst/>
                <a:ea typeface="Calibri" panose="020F0502020204030204" pitchFamily="34" charset="0"/>
                <a:cs typeface="Times New Roman" panose="02020603050405020304" pitchFamily="18" charset="0"/>
              </a:rPr>
              <a:t>	Deacon Kathleen Afflerbach</a:t>
            </a:r>
          </a:p>
          <a:p>
            <a:pPr marL="922338" marR="0">
              <a:lnSpc>
                <a:spcPct val="100000"/>
              </a:lnSpc>
              <a:spcBef>
                <a:spcPts val="0"/>
              </a:spcBef>
            </a:pPr>
            <a:endParaRPr lang="en-US" sz="1000" kern="100" dirty="0">
              <a:solidFill>
                <a:srgbClr val="222222"/>
              </a:solidFill>
              <a:effectLst/>
              <a:ea typeface="Calibri" panose="020F0502020204030204" pitchFamily="34" charset="0"/>
              <a:cs typeface="Times New Roman" panose="02020603050405020304" pitchFamily="18" charset="0"/>
            </a:endParaRPr>
          </a:p>
          <a:p>
            <a:pPr marL="922338" marR="0">
              <a:lnSpc>
                <a:spcPct val="100000"/>
              </a:lnSpc>
              <a:spcBef>
                <a:spcPts val="0"/>
              </a:spcBef>
            </a:pPr>
            <a:r>
              <a:rPr lang="en-US" sz="2200" kern="100" dirty="0">
                <a:solidFill>
                  <a:srgbClr val="222222"/>
                </a:solidFill>
                <a:effectLst/>
                <a:ea typeface="Calibri" panose="020F0502020204030204" pitchFamily="34" charset="0"/>
                <a:cs typeface="Times New Roman" panose="02020603050405020304" pitchFamily="18" charset="0"/>
              </a:rPr>
              <a:t>Bishop Christopher deForest</a:t>
            </a:r>
          </a:p>
          <a:p>
            <a:pPr marL="922338" marR="0">
              <a:lnSpc>
                <a:spcPct val="100000"/>
              </a:lnSpc>
              <a:spcBef>
                <a:spcPts val="0"/>
              </a:spcBef>
            </a:pPr>
            <a:r>
              <a:rPr lang="en-US" sz="2200" kern="100" dirty="0">
                <a:solidFill>
                  <a:srgbClr val="222222"/>
                </a:solidFill>
                <a:ea typeface="Calibri" panose="020F0502020204030204" pitchFamily="34" charset="0"/>
                <a:cs typeface="Times New Roman" panose="02020603050405020304" pitchFamily="18" charset="0"/>
              </a:rPr>
              <a:t>Northeastern Pennsylvania Synod, ELCA</a:t>
            </a:r>
          </a:p>
          <a:p>
            <a:pPr marL="922338" marR="0">
              <a:lnSpc>
                <a:spcPct val="100000"/>
              </a:lnSpc>
              <a:spcBef>
                <a:spcPts val="0"/>
              </a:spcBef>
            </a:pPr>
            <a:endParaRPr lang="en-US" sz="1000" kern="100" dirty="0">
              <a:effectLst/>
              <a:ea typeface="Calibri" panose="020F0502020204030204" pitchFamily="34" charset="0"/>
              <a:cs typeface="Times New Roman" panose="02020603050405020304" pitchFamily="18" charset="0"/>
            </a:endParaRPr>
          </a:p>
          <a:p>
            <a:pPr marL="922338" marR="0">
              <a:lnSpc>
                <a:spcPct val="100000"/>
              </a:lnSpc>
              <a:spcBef>
                <a:spcPts val="0"/>
              </a:spcBef>
            </a:pPr>
            <a:r>
              <a:rPr lang="en-US" sz="2200" kern="0" dirty="0">
                <a:solidFill>
                  <a:srgbClr val="222222"/>
                </a:solidFill>
                <a:ea typeface="Calibri" panose="020F0502020204030204" pitchFamily="34" charset="0"/>
                <a:cs typeface="Times New Roman" panose="02020603050405020304" pitchFamily="18" charset="0"/>
              </a:rPr>
              <a:t>The </a:t>
            </a:r>
            <a:r>
              <a:rPr lang="en-US" sz="2200" kern="100" dirty="0">
                <a:effectLst/>
                <a:ea typeface="Calibri" panose="020F0502020204030204" pitchFamily="34" charset="0"/>
                <a:cs typeface="Times New Roman" panose="02020603050405020304" pitchFamily="18" charset="0"/>
              </a:rPr>
              <a:t>Rev. Dr. Charles Leonard</a:t>
            </a:r>
          </a:p>
          <a:p>
            <a:pPr marL="922338" marR="0">
              <a:lnSpc>
                <a:spcPct val="100000"/>
              </a:lnSpc>
              <a:spcBef>
                <a:spcPts val="0"/>
              </a:spcBef>
            </a:pPr>
            <a:r>
              <a:rPr lang="en-US" sz="2200" kern="100" dirty="0">
                <a:effectLst/>
                <a:ea typeface="Calibri" panose="020F0502020204030204" pitchFamily="34" charset="0"/>
                <a:cs typeface="Times New Roman" panose="02020603050405020304" pitchFamily="18" charset="0"/>
              </a:rPr>
              <a:t>United Lutheran Seminary</a:t>
            </a:r>
          </a:p>
          <a:p>
            <a:pPr marL="922338" marR="0">
              <a:lnSpc>
                <a:spcPct val="100000"/>
              </a:lnSpc>
              <a:spcBef>
                <a:spcPts val="0"/>
              </a:spcBef>
            </a:pPr>
            <a:endParaRPr lang="en-US" sz="1000" kern="100" dirty="0">
              <a:effectLst/>
              <a:ea typeface="Calibri" panose="020F0502020204030204" pitchFamily="34" charset="0"/>
              <a:cs typeface="Times New Roman" panose="02020603050405020304" pitchFamily="18" charset="0"/>
            </a:endParaRPr>
          </a:p>
          <a:p>
            <a:pPr marL="922338" marR="0">
              <a:lnSpc>
                <a:spcPct val="100000"/>
              </a:lnSpc>
              <a:spcBef>
                <a:spcPts val="0"/>
              </a:spcBef>
            </a:pPr>
            <a:r>
              <a:rPr lang="en-US" sz="2200" kern="100" dirty="0">
                <a:effectLst/>
                <a:ea typeface="Calibri" panose="020F0502020204030204" pitchFamily="34" charset="0"/>
                <a:cs typeface="Times New Roman" panose="02020603050405020304" pitchFamily="18" charset="0"/>
              </a:rPr>
              <a:t>Ms. Kate Schnaath</a:t>
            </a:r>
          </a:p>
          <a:p>
            <a:pPr marL="922338" marR="0">
              <a:lnSpc>
                <a:spcPct val="100000"/>
              </a:lnSpc>
              <a:spcBef>
                <a:spcPts val="0"/>
              </a:spcBef>
            </a:pPr>
            <a:endParaRPr lang="en-US" sz="700" kern="100" dirty="0">
              <a:effectLst/>
              <a:ea typeface="Calibri" panose="020F0502020204030204" pitchFamily="34" charset="0"/>
              <a:cs typeface="Times New Roman" panose="02020603050405020304" pitchFamily="18" charset="0"/>
            </a:endParaRPr>
          </a:p>
          <a:p>
            <a:pPr algn="ctr">
              <a:lnSpc>
                <a:spcPct val="120000"/>
              </a:lnSpc>
            </a:pPr>
            <a:r>
              <a:rPr lang="en-US" sz="1400" dirty="0"/>
              <a:t>Contact information is available upon request from Dr. Rodrick-Schnaath at RevHRod3@gmail.com</a:t>
            </a:r>
          </a:p>
          <a:p>
            <a:pPr>
              <a:lnSpc>
                <a:spcPct val="120000"/>
              </a:lnSpc>
            </a:pPr>
            <a:endParaRPr lang="en-US" sz="2200" dirty="0"/>
          </a:p>
        </p:txBody>
      </p:sp>
      <p:sp>
        <p:nvSpPr>
          <p:cNvPr id="2" name="TextBox 1">
            <a:extLst>
              <a:ext uri="{FF2B5EF4-FFF2-40B4-BE49-F238E27FC236}">
                <a16:creationId xmlns:a16="http://schemas.microsoft.com/office/drawing/2014/main" id="{AD85C3BE-E223-51C2-1542-3FD483D0EA5B}"/>
              </a:ext>
            </a:extLst>
          </p:cNvPr>
          <p:cNvSpPr txBox="1"/>
          <p:nvPr/>
        </p:nvSpPr>
        <p:spPr>
          <a:xfrm>
            <a:off x="8262258" y="231112"/>
            <a:ext cx="2600392" cy="584775"/>
          </a:xfrm>
          <a:prstGeom prst="rect">
            <a:avLst/>
          </a:prstGeom>
          <a:noFill/>
        </p:spPr>
        <p:txBody>
          <a:bodyPr wrap="none" rtlCol="0">
            <a:spAutoFit/>
          </a:bodyPr>
          <a:lstStyle/>
          <a:p>
            <a:r>
              <a:rPr lang="en-US" sz="3200" dirty="0"/>
              <a:t>REFERENCES</a:t>
            </a:r>
          </a:p>
        </p:txBody>
      </p:sp>
    </p:spTree>
    <p:extLst>
      <p:ext uri="{BB962C8B-B14F-4D97-AF65-F5344CB8AC3E}">
        <p14:creationId xmlns:p14="http://schemas.microsoft.com/office/powerpoint/2010/main" val="347272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3E2C8F5-B35B-4728-AFAB-5111275C6C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3" name="Rectangle 22">
            <a:extLst>
              <a:ext uri="{FF2B5EF4-FFF2-40B4-BE49-F238E27FC236}">
                <a16:creationId xmlns:a16="http://schemas.microsoft.com/office/drawing/2014/main" id="{5B015324-98EE-4370-8001-85C1278A1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14E49BFF-40A2-4616-8638-9CBE4EC1F6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0" name="TextBox 9">
            <a:extLst>
              <a:ext uri="{FF2B5EF4-FFF2-40B4-BE49-F238E27FC236}">
                <a16:creationId xmlns:a16="http://schemas.microsoft.com/office/drawing/2014/main" id="{8358A5C0-04CE-50BC-E5A5-9DDB75BA292A}"/>
              </a:ext>
            </a:extLst>
          </p:cNvPr>
          <p:cNvSpPr txBox="1"/>
          <p:nvPr/>
        </p:nvSpPr>
        <p:spPr>
          <a:xfrm>
            <a:off x="2627290" y="403842"/>
            <a:ext cx="9136329" cy="1077218"/>
          </a:xfrm>
          <a:prstGeom prst="rect">
            <a:avLst/>
          </a:prstGeom>
          <a:noFill/>
        </p:spPr>
        <p:txBody>
          <a:bodyPr wrap="square" rtlCol="0">
            <a:spAutoFit/>
          </a:bodyPr>
          <a:lstStyle/>
          <a:p>
            <a:pPr algn="r"/>
            <a:r>
              <a:rPr lang="en-US" sz="3200" dirty="0"/>
              <a:t>SYNOD CONGREGATIONS BY SIZE </a:t>
            </a:r>
          </a:p>
          <a:p>
            <a:pPr algn="r"/>
            <a:r>
              <a:rPr lang="en-US" sz="3200" dirty="0"/>
              <a:t>OF AVERAGE WEEKLY WORSHIP ATTENDANCE</a:t>
            </a:r>
          </a:p>
        </p:txBody>
      </p:sp>
      <p:graphicFrame>
        <p:nvGraphicFramePr>
          <p:cNvPr id="7" name="Chart 6">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641017996"/>
              </p:ext>
            </p:extLst>
          </p:nvPr>
        </p:nvGraphicFramePr>
        <p:xfrm>
          <a:off x="428381" y="1069750"/>
          <a:ext cx="11630551" cy="512234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2899B2EC-ADB7-D610-7C84-64B037F3499E}"/>
              </a:ext>
            </a:extLst>
          </p:cNvPr>
          <p:cNvSpPr txBox="1"/>
          <p:nvPr/>
        </p:nvSpPr>
        <p:spPr>
          <a:xfrm>
            <a:off x="428381" y="5426175"/>
            <a:ext cx="3877442" cy="1200329"/>
          </a:xfrm>
          <a:prstGeom prst="rect">
            <a:avLst/>
          </a:prstGeom>
          <a:noFill/>
        </p:spPr>
        <p:txBody>
          <a:bodyPr wrap="square">
            <a:spAutoFit/>
          </a:bodyPr>
          <a:lstStyle/>
          <a:p>
            <a:r>
              <a:rPr lang="en-US" sz="1200" dirty="0">
                <a:solidFill>
                  <a:schemeClr val="bg2">
                    <a:lumMod val="50000"/>
                  </a:schemeClr>
                </a:solidFill>
              </a:rPr>
              <a:t>Corporate Congregation AWWA = 351 - 800 </a:t>
            </a:r>
          </a:p>
          <a:p>
            <a:r>
              <a:rPr lang="en-US" sz="1200" dirty="0">
                <a:solidFill>
                  <a:schemeClr val="bg2">
                    <a:lumMod val="50000"/>
                  </a:schemeClr>
                </a:solidFill>
              </a:rPr>
              <a:t>Program Congregation AWWA = 151 - 350</a:t>
            </a:r>
          </a:p>
          <a:p>
            <a:r>
              <a:rPr lang="en-US" sz="1200" dirty="0">
                <a:solidFill>
                  <a:schemeClr val="bg2">
                    <a:lumMod val="50000"/>
                  </a:schemeClr>
                </a:solidFill>
              </a:rPr>
              <a:t>Pastoral Congregation AWWA = 51 - 150 </a:t>
            </a:r>
          </a:p>
          <a:p>
            <a:r>
              <a:rPr lang="en-US" sz="1200" dirty="0">
                <a:solidFill>
                  <a:schemeClr val="bg2">
                    <a:lumMod val="50000"/>
                  </a:schemeClr>
                </a:solidFill>
              </a:rPr>
              <a:t>Small Congregation AWWA = 1 - 50 </a:t>
            </a:r>
            <a:br>
              <a:rPr lang="en-US" sz="1200" dirty="0">
                <a:solidFill>
                  <a:schemeClr val="bg2">
                    <a:lumMod val="50000"/>
                  </a:schemeClr>
                </a:solidFill>
              </a:rPr>
            </a:br>
            <a:endParaRPr lang="en-US" sz="1200" dirty="0">
              <a:solidFill>
                <a:schemeClr val="bg2">
                  <a:lumMod val="50000"/>
                </a:schemeClr>
              </a:solidFill>
            </a:endParaRPr>
          </a:p>
          <a:p>
            <a:r>
              <a:rPr lang="en-US" sz="1200" i="1" dirty="0">
                <a:solidFill>
                  <a:schemeClr val="bg2">
                    <a:lumMod val="50000"/>
                  </a:schemeClr>
                </a:solidFill>
              </a:rPr>
              <a:t>These terms are used and defined by the ELCA. </a:t>
            </a:r>
          </a:p>
        </p:txBody>
      </p:sp>
      <p:sp>
        <p:nvSpPr>
          <p:cNvPr id="4" name="Text Placeholder 3">
            <a:extLst>
              <a:ext uri="{FF2B5EF4-FFF2-40B4-BE49-F238E27FC236}">
                <a16:creationId xmlns:a16="http://schemas.microsoft.com/office/drawing/2014/main" id="{E3E8F1D2-5225-777E-174D-A236245EA4EC}"/>
              </a:ext>
            </a:extLst>
          </p:cNvPr>
          <p:cNvSpPr txBox="1">
            <a:spLocks/>
          </p:cNvSpPr>
          <p:nvPr/>
        </p:nvSpPr>
        <p:spPr>
          <a:xfrm>
            <a:off x="98909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OVERVIEW</a:t>
            </a:r>
            <a:endParaRPr lang="en-US" dirty="0"/>
          </a:p>
        </p:txBody>
      </p:sp>
    </p:spTree>
    <p:extLst>
      <p:ext uri="{BB962C8B-B14F-4D97-AF65-F5344CB8AC3E}">
        <p14:creationId xmlns:p14="http://schemas.microsoft.com/office/powerpoint/2010/main" val="50740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AF9996-E455-B18E-7D4A-C379217C965C}"/>
              </a:ext>
            </a:extLst>
          </p:cNvPr>
          <p:cNvSpPr>
            <a:spLocks noGrp="1"/>
          </p:cNvSpPr>
          <p:nvPr>
            <p:ph idx="1"/>
          </p:nvPr>
        </p:nvSpPr>
        <p:spPr>
          <a:xfrm>
            <a:off x="1168400" y="1221357"/>
            <a:ext cx="10820400" cy="4415285"/>
          </a:xfrm>
        </p:spPr>
        <p:txBody>
          <a:bodyPr>
            <a:noAutofit/>
          </a:bodyPr>
          <a:lstStyle/>
          <a:p>
            <a:pPr marL="0" indent="0">
              <a:lnSpc>
                <a:spcPct val="120000"/>
              </a:lnSpc>
              <a:buNone/>
            </a:pPr>
            <a:r>
              <a:rPr lang="en-US" dirty="0"/>
              <a:t>Information for this report was culled from:</a:t>
            </a:r>
          </a:p>
          <a:p>
            <a:pPr marL="457200" lvl="1" indent="0">
              <a:lnSpc>
                <a:spcPct val="120000"/>
              </a:lnSpc>
              <a:spcBef>
                <a:spcPts val="400"/>
              </a:spcBef>
              <a:buNone/>
            </a:pPr>
            <a:r>
              <a:rPr lang="en-US" sz="1800" baseline="30000" dirty="0"/>
              <a:t>1</a:t>
            </a:r>
            <a:r>
              <a:rPr lang="en-US" sz="1800" dirty="0"/>
              <a:t>SEPA Synod Constitution</a:t>
            </a:r>
          </a:p>
          <a:p>
            <a:pPr marL="457200" lvl="1" indent="0">
              <a:lnSpc>
                <a:spcPct val="120000"/>
              </a:lnSpc>
              <a:spcBef>
                <a:spcPts val="0"/>
              </a:spcBef>
              <a:buNone/>
            </a:pPr>
            <a:r>
              <a:rPr lang="en-US" sz="1800" baseline="30000" dirty="0"/>
              <a:t>2</a:t>
            </a:r>
            <a:r>
              <a:rPr lang="en-US" sz="1800" dirty="0"/>
              <a:t>2023 Mission Insite Report</a:t>
            </a:r>
          </a:p>
          <a:p>
            <a:pPr marL="457200" lvl="1" indent="0">
              <a:lnSpc>
                <a:spcPct val="120000"/>
              </a:lnSpc>
              <a:spcBef>
                <a:spcPts val="0"/>
              </a:spcBef>
              <a:buNone/>
            </a:pPr>
            <a:r>
              <a:rPr lang="en-US" sz="1800" baseline="30000" dirty="0"/>
              <a:t>3</a:t>
            </a:r>
            <a:r>
              <a:rPr lang="en-US" sz="1800" dirty="0"/>
              <a:t>SEPA Synod Mission Proposal and Financial reports</a:t>
            </a:r>
          </a:p>
          <a:p>
            <a:pPr marL="457200" lvl="1" indent="0">
              <a:lnSpc>
                <a:spcPct val="120000"/>
              </a:lnSpc>
              <a:spcBef>
                <a:spcPts val="0"/>
              </a:spcBef>
              <a:buNone/>
            </a:pPr>
            <a:r>
              <a:rPr lang="en-US" sz="1800" baseline="30000" dirty="0"/>
              <a:t>4</a:t>
            </a:r>
            <a:r>
              <a:rPr lang="en-US" sz="1800" dirty="0"/>
              <a:t>ELCA 2022 Congregational Reports</a:t>
            </a:r>
          </a:p>
          <a:p>
            <a:pPr marL="457200" lvl="1" indent="0">
              <a:lnSpc>
                <a:spcPct val="120000"/>
              </a:lnSpc>
              <a:spcBef>
                <a:spcPts val="0"/>
              </a:spcBef>
              <a:buNone/>
            </a:pPr>
            <a:r>
              <a:rPr lang="en-US" sz="1800" baseline="30000" dirty="0"/>
              <a:t>5</a:t>
            </a:r>
            <a:r>
              <a:rPr lang="en-US" sz="1800" dirty="0"/>
              <a:t>A survey sent to Synod staff and deans</a:t>
            </a:r>
          </a:p>
          <a:p>
            <a:pPr marL="457200" lvl="1" indent="0">
              <a:lnSpc>
                <a:spcPct val="120000"/>
              </a:lnSpc>
              <a:spcBef>
                <a:spcPts val="0"/>
              </a:spcBef>
              <a:buNone/>
            </a:pPr>
            <a:r>
              <a:rPr lang="en-US" sz="1800" baseline="30000" dirty="0"/>
              <a:t>6</a:t>
            </a:r>
            <a:r>
              <a:rPr lang="en-US" sz="1800" dirty="0"/>
              <a:t>A survey sent to Synod congregational members</a:t>
            </a:r>
          </a:p>
          <a:p>
            <a:pPr marL="457200" lvl="1" indent="0">
              <a:lnSpc>
                <a:spcPct val="120000"/>
              </a:lnSpc>
              <a:spcBef>
                <a:spcPts val="0"/>
              </a:spcBef>
              <a:buNone/>
            </a:pPr>
            <a:r>
              <a:rPr lang="en-US" sz="1800" baseline="30000" dirty="0"/>
              <a:t>7</a:t>
            </a:r>
            <a:r>
              <a:rPr lang="en-US" sz="1800" dirty="0"/>
              <a:t>An interview with Bishop Patricia Davenport</a:t>
            </a:r>
          </a:p>
          <a:p>
            <a:pPr marL="457200" lvl="1" indent="0">
              <a:lnSpc>
                <a:spcPct val="120000"/>
              </a:lnSpc>
              <a:spcBef>
                <a:spcPts val="0"/>
              </a:spcBef>
              <a:buNone/>
            </a:pPr>
            <a:r>
              <a:rPr lang="en-US" sz="1800" baseline="30000" dirty="0"/>
              <a:t>8</a:t>
            </a:r>
            <a:r>
              <a:rPr lang="en-US" sz="1800" dirty="0"/>
              <a:t>Synod Press Release for the “Love Revolution” grant.</a:t>
            </a:r>
          </a:p>
          <a:p>
            <a:pPr marL="457200" lvl="1" indent="0">
              <a:lnSpc>
                <a:spcPct val="120000"/>
              </a:lnSpc>
              <a:spcBef>
                <a:spcPts val="0"/>
              </a:spcBef>
              <a:buNone/>
            </a:pPr>
            <a:r>
              <a:rPr lang="en-US" sz="1800" baseline="30000" dirty="0"/>
              <a:t>9</a:t>
            </a:r>
            <a:r>
              <a:rPr lang="en-US" sz="1800" dirty="0"/>
              <a:t>Synod Treasurer Janet Neff</a:t>
            </a:r>
          </a:p>
          <a:p>
            <a:pPr marL="457200" lvl="1" indent="0">
              <a:lnSpc>
                <a:spcPct val="120000"/>
              </a:lnSpc>
              <a:spcBef>
                <a:spcPts val="0"/>
              </a:spcBef>
              <a:buNone/>
            </a:pPr>
            <a:r>
              <a:rPr lang="en-US" sz="1800" baseline="30000" dirty="0"/>
              <a:t>10</a:t>
            </a:r>
            <a:r>
              <a:rPr lang="en-US" sz="1800" dirty="0"/>
              <a:t>Census data provided by Wikipedia</a:t>
            </a:r>
          </a:p>
          <a:p>
            <a:pPr marL="457200" lvl="1" indent="0">
              <a:lnSpc>
                <a:spcPct val="120000"/>
              </a:lnSpc>
              <a:spcBef>
                <a:spcPts val="0"/>
              </a:spcBef>
              <a:buNone/>
            </a:pPr>
            <a:r>
              <a:rPr lang="en-US" sz="1800" baseline="30000" dirty="0"/>
              <a:t>11</a:t>
            </a:r>
            <a:r>
              <a:rPr lang="en-US" sz="1800" dirty="0"/>
              <a:t>SEPA Directory of Rostered Ministers</a:t>
            </a:r>
          </a:p>
          <a:p>
            <a:pPr marL="457200" lvl="1" indent="0">
              <a:lnSpc>
                <a:spcPct val="120000"/>
              </a:lnSpc>
              <a:spcBef>
                <a:spcPts val="0"/>
              </a:spcBef>
              <a:buNone/>
            </a:pPr>
            <a:r>
              <a:rPr lang="en-US" sz="1800" baseline="30000" dirty="0"/>
              <a:t>12</a:t>
            </a:r>
            <a:r>
              <a:rPr lang="en-US" sz="1800" dirty="0"/>
              <a:t>Office of the Bishop, SEPA Synod</a:t>
            </a:r>
            <a:endParaRPr lang="en-US" sz="1800" baseline="30000" dirty="0"/>
          </a:p>
          <a:p>
            <a:pPr marL="0" indent="0">
              <a:lnSpc>
                <a:spcPct val="120000"/>
              </a:lnSpc>
              <a:buNone/>
            </a:pPr>
            <a:r>
              <a:rPr lang="en-US" sz="1800" dirty="0"/>
              <a:t>Data was collected and analyzed by team members. It was compiled into a power-point presentation by the Rev. Dr. Heidi Rodrick-Schnaath.</a:t>
            </a:r>
          </a:p>
          <a:p>
            <a:pPr>
              <a:lnSpc>
                <a:spcPct val="120000"/>
              </a:lnSpc>
            </a:pPr>
            <a:endParaRPr lang="en-US" sz="2200" dirty="0"/>
          </a:p>
        </p:txBody>
      </p:sp>
      <p:sp>
        <p:nvSpPr>
          <p:cNvPr id="2" name="TextBox 1">
            <a:extLst>
              <a:ext uri="{FF2B5EF4-FFF2-40B4-BE49-F238E27FC236}">
                <a16:creationId xmlns:a16="http://schemas.microsoft.com/office/drawing/2014/main" id="{AD85C3BE-E223-51C2-1542-3FD483D0EA5B}"/>
              </a:ext>
            </a:extLst>
          </p:cNvPr>
          <p:cNvSpPr txBox="1"/>
          <p:nvPr/>
        </p:nvSpPr>
        <p:spPr>
          <a:xfrm>
            <a:off x="8490858" y="345412"/>
            <a:ext cx="2387192" cy="584775"/>
          </a:xfrm>
          <a:prstGeom prst="rect">
            <a:avLst/>
          </a:prstGeom>
          <a:noFill/>
        </p:spPr>
        <p:txBody>
          <a:bodyPr wrap="none" rtlCol="0">
            <a:spAutoFit/>
          </a:bodyPr>
          <a:lstStyle/>
          <a:p>
            <a:r>
              <a:rPr lang="en-US" sz="3200" dirty="0"/>
              <a:t>END NOTES</a:t>
            </a:r>
          </a:p>
        </p:txBody>
      </p:sp>
    </p:spTree>
    <p:extLst>
      <p:ext uri="{BB962C8B-B14F-4D97-AF65-F5344CB8AC3E}">
        <p14:creationId xmlns:p14="http://schemas.microsoft.com/office/powerpoint/2010/main" val="229327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AF9996-E455-B18E-7D4A-C379217C965C}"/>
              </a:ext>
            </a:extLst>
          </p:cNvPr>
          <p:cNvSpPr>
            <a:spLocks noGrp="1"/>
          </p:cNvSpPr>
          <p:nvPr>
            <p:ph type="subTitle" idx="1"/>
          </p:nvPr>
        </p:nvSpPr>
        <p:spPr>
          <a:xfrm>
            <a:off x="1317171" y="1643743"/>
            <a:ext cx="10341429" cy="3777343"/>
          </a:xfrm>
        </p:spPr>
        <p:txBody>
          <a:bodyPr>
            <a:noAutofit/>
          </a:bodyPr>
          <a:lstStyle/>
          <a:p>
            <a:pPr>
              <a:lnSpc>
                <a:spcPct val="120000"/>
              </a:lnSpc>
            </a:pPr>
            <a:r>
              <a:rPr lang="en-US" sz="2200" dirty="0"/>
              <a:t>This Mission Profile was developed by the Transition Team for the 2024 Bishop Election Process in the Southeast Pennsylvania Synod.</a:t>
            </a:r>
          </a:p>
          <a:p>
            <a:pPr lvl="1" algn="l">
              <a:lnSpc>
                <a:spcPct val="120000"/>
              </a:lnSpc>
            </a:pPr>
            <a:r>
              <a:rPr lang="en-US" sz="2200" dirty="0"/>
              <a:t>Ms. Patricia Moore &amp; The Rev. Dr. Heidi Rodrick-Schnaath, Co-chairs</a:t>
            </a:r>
          </a:p>
          <a:p>
            <a:pPr lvl="1" algn="l">
              <a:lnSpc>
                <a:spcPct val="120000"/>
              </a:lnSpc>
              <a:spcBef>
                <a:spcPts val="0"/>
              </a:spcBef>
            </a:pPr>
            <a:r>
              <a:rPr lang="en-US" sz="2200" dirty="0"/>
              <a:t>The Rev. Ghislaine Cotnoir, the Rev. Nathan Krause, </a:t>
            </a:r>
          </a:p>
          <a:p>
            <a:pPr lvl="1" algn="l">
              <a:lnSpc>
                <a:spcPct val="120000"/>
              </a:lnSpc>
              <a:spcBef>
                <a:spcPts val="0"/>
              </a:spcBef>
            </a:pPr>
            <a:r>
              <a:rPr lang="en-US" sz="2200" dirty="0"/>
              <a:t>Ms. Jill Meuser, The Rev. Thomas Russert, the Rev. Maeve Schurz, </a:t>
            </a:r>
          </a:p>
          <a:p>
            <a:pPr lvl="1" algn="l">
              <a:lnSpc>
                <a:spcPct val="120000"/>
              </a:lnSpc>
              <a:spcBef>
                <a:spcPts val="0"/>
              </a:spcBef>
            </a:pPr>
            <a:r>
              <a:rPr lang="en-US" sz="2200" dirty="0"/>
              <a:t>Mr. Brett Shaw, Deacon Thomas Snyder, Mr. Martin Vaughn, </a:t>
            </a:r>
          </a:p>
          <a:p>
            <a:pPr lvl="1" algn="l">
              <a:lnSpc>
                <a:spcPct val="120000"/>
              </a:lnSpc>
              <a:spcBef>
                <a:spcPts val="0"/>
              </a:spcBef>
            </a:pPr>
            <a:r>
              <a:rPr lang="en-US" sz="2200" dirty="0"/>
              <a:t>Mr. Connor Watson and Mr. Everett Wick</a:t>
            </a:r>
          </a:p>
          <a:p>
            <a:pPr>
              <a:lnSpc>
                <a:spcPct val="120000"/>
              </a:lnSpc>
            </a:pPr>
            <a:endParaRPr lang="en-US" sz="2200" dirty="0"/>
          </a:p>
        </p:txBody>
      </p:sp>
      <p:sp>
        <p:nvSpPr>
          <p:cNvPr id="2" name="TextBox 1">
            <a:extLst>
              <a:ext uri="{FF2B5EF4-FFF2-40B4-BE49-F238E27FC236}">
                <a16:creationId xmlns:a16="http://schemas.microsoft.com/office/drawing/2014/main" id="{AD85C3BE-E223-51C2-1542-3FD483D0EA5B}"/>
              </a:ext>
            </a:extLst>
          </p:cNvPr>
          <p:cNvSpPr txBox="1"/>
          <p:nvPr/>
        </p:nvSpPr>
        <p:spPr>
          <a:xfrm>
            <a:off x="5900058" y="298241"/>
            <a:ext cx="5157181" cy="584775"/>
          </a:xfrm>
          <a:prstGeom prst="rect">
            <a:avLst/>
          </a:prstGeom>
          <a:noFill/>
        </p:spPr>
        <p:txBody>
          <a:bodyPr wrap="none" rtlCol="0">
            <a:spAutoFit/>
          </a:bodyPr>
          <a:lstStyle/>
          <a:p>
            <a:r>
              <a:rPr lang="en-US" sz="3200" dirty="0"/>
              <a:t>SYNOD TRANSITION TEAM</a:t>
            </a:r>
          </a:p>
        </p:txBody>
      </p:sp>
    </p:spTree>
    <p:extLst>
      <p:ext uri="{BB962C8B-B14F-4D97-AF65-F5344CB8AC3E}">
        <p14:creationId xmlns:p14="http://schemas.microsoft.com/office/powerpoint/2010/main" val="362996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DEEE2C90-4CF6-9328-1B1E-D1A809C789D7}"/>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OVERVIEW</a:t>
            </a:r>
            <a:endParaRPr lang="en-US" dirty="0"/>
          </a:p>
        </p:txBody>
      </p:sp>
      <p:sp>
        <p:nvSpPr>
          <p:cNvPr id="7" name="TextBox 6">
            <a:extLst>
              <a:ext uri="{FF2B5EF4-FFF2-40B4-BE49-F238E27FC236}">
                <a16:creationId xmlns:a16="http://schemas.microsoft.com/office/drawing/2014/main" id="{43CE2CDA-0708-D709-F0F6-1AADC01F437F}"/>
              </a:ext>
            </a:extLst>
          </p:cNvPr>
          <p:cNvSpPr txBox="1"/>
          <p:nvPr/>
        </p:nvSpPr>
        <p:spPr>
          <a:xfrm>
            <a:off x="877601" y="453252"/>
            <a:ext cx="10789919" cy="584775"/>
          </a:xfrm>
          <a:prstGeom prst="rect">
            <a:avLst/>
          </a:prstGeom>
          <a:noFill/>
        </p:spPr>
        <p:txBody>
          <a:bodyPr wrap="square" rtlCol="0">
            <a:spAutoFit/>
          </a:bodyPr>
          <a:lstStyle/>
          <a:p>
            <a:pPr algn="r"/>
            <a:r>
              <a:rPr lang="en-US" sz="3200" dirty="0"/>
              <a:t>REPORTED BAPTIZED MEMBERSHIP</a:t>
            </a:r>
          </a:p>
        </p:txBody>
      </p:sp>
      <p:graphicFrame>
        <p:nvGraphicFramePr>
          <p:cNvPr id="8" name="Chart 7">
            <a:extLst>
              <a:ext uri="{FF2B5EF4-FFF2-40B4-BE49-F238E27FC236}">
                <a16:creationId xmlns:a16="http://schemas.microsoft.com/office/drawing/2014/main" id="{20069020-ADA3-A4F0-1CF2-9FE8CDD83E51}"/>
              </a:ext>
            </a:extLst>
          </p:cNvPr>
          <p:cNvGraphicFramePr>
            <a:graphicFrameLocks/>
          </p:cNvGraphicFramePr>
          <p:nvPr>
            <p:extLst>
              <p:ext uri="{D42A27DB-BD31-4B8C-83A1-F6EECF244321}">
                <p14:modId xmlns:p14="http://schemas.microsoft.com/office/powerpoint/2010/main" val="1682986678"/>
              </p:ext>
            </p:extLst>
          </p:nvPr>
        </p:nvGraphicFramePr>
        <p:xfrm>
          <a:off x="1315844" y="2057399"/>
          <a:ext cx="9913434" cy="303870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F26A71BB-B63F-ECD5-0ED1-A5E96D919E7C}"/>
              </a:ext>
            </a:extLst>
          </p:cNvPr>
          <p:cNvSpPr txBox="1"/>
          <p:nvPr/>
        </p:nvSpPr>
        <p:spPr>
          <a:xfrm>
            <a:off x="7018578" y="2546674"/>
            <a:ext cx="3857578" cy="307777"/>
          </a:xfrm>
          <a:prstGeom prst="rect">
            <a:avLst/>
          </a:prstGeom>
          <a:noFill/>
        </p:spPr>
        <p:txBody>
          <a:bodyPr wrap="square" rtlCol="0">
            <a:spAutoFit/>
          </a:bodyPr>
          <a:lstStyle/>
          <a:p>
            <a:r>
              <a:rPr lang="en-US" sz="1400" i="1" dirty="0">
                <a:solidFill>
                  <a:schemeClr val="bg2">
                    <a:lumMod val="25000"/>
                  </a:schemeClr>
                </a:solidFill>
              </a:rPr>
              <a:t>End of year statistics reported to ELCA.</a:t>
            </a:r>
            <a:r>
              <a:rPr lang="en-US" sz="1400" i="1" baseline="30000" dirty="0">
                <a:solidFill>
                  <a:schemeClr val="bg2">
                    <a:lumMod val="25000"/>
                  </a:schemeClr>
                </a:solidFill>
              </a:rPr>
              <a:t>4</a:t>
            </a:r>
            <a:endParaRPr lang="en-US" sz="1400" i="1" dirty="0">
              <a:solidFill>
                <a:schemeClr val="bg2">
                  <a:lumMod val="25000"/>
                </a:schemeClr>
              </a:solidFill>
            </a:endParaRPr>
          </a:p>
        </p:txBody>
      </p:sp>
    </p:spTree>
    <p:extLst>
      <p:ext uri="{BB962C8B-B14F-4D97-AF65-F5344CB8AC3E}">
        <p14:creationId xmlns:p14="http://schemas.microsoft.com/office/powerpoint/2010/main" val="368948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4CAD-C6AA-294A-732F-0BDA50F6EE13}"/>
              </a:ext>
            </a:extLst>
          </p:cNvPr>
          <p:cNvSpPr>
            <a:spLocks noGrp="1"/>
          </p:cNvSpPr>
          <p:nvPr>
            <p:ph type="title"/>
          </p:nvPr>
        </p:nvSpPr>
        <p:spPr>
          <a:xfrm>
            <a:off x="3178629" y="441116"/>
            <a:ext cx="8610600" cy="646514"/>
          </a:xfrm>
        </p:spPr>
        <p:txBody>
          <a:bodyPr>
            <a:normAutofit/>
          </a:bodyPr>
          <a:lstStyle/>
          <a:p>
            <a:r>
              <a:rPr lang="en-US" sz="3200" dirty="0"/>
              <a:t>Changes in membership statistics</a:t>
            </a:r>
            <a:r>
              <a:rPr lang="en-US" sz="3200" baseline="30000" dirty="0"/>
              <a:t>4</a:t>
            </a:r>
            <a:endParaRPr lang="en-US" sz="3200" dirty="0"/>
          </a:p>
        </p:txBody>
      </p:sp>
      <p:graphicFrame>
        <p:nvGraphicFramePr>
          <p:cNvPr id="5" name="Chart 4">
            <a:extLst>
              <a:ext uri="{FF2B5EF4-FFF2-40B4-BE49-F238E27FC236}">
                <a16:creationId xmlns:a16="http://schemas.microsoft.com/office/drawing/2014/main" id="{DAE1884B-8B5A-BC9B-F3A5-AEEBCF8F9E1A}"/>
              </a:ext>
            </a:extLst>
          </p:cNvPr>
          <p:cNvGraphicFramePr>
            <a:graphicFrameLocks/>
          </p:cNvGraphicFramePr>
          <p:nvPr>
            <p:extLst>
              <p:ext uri="{D42A27DB-BD31-4B8C-83A1-F6EECF244321}">
                <p14:modId xmlns:p14="http://schemas.microsoft.com/office/powerpoint/2010/main" val="525269207"/>
              </p:ext>
            </p:extLst>
          </p:nvPr>
        </p:nvGraphicFramePr>
        <p:xfrm>
          <a:off x="1371599" y="1410887"/>
          <a:ext cx="9940413" cy="468274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2">
            <a:extLst>
              <a:ext uri="{FF2B5EF4-FFF2-40B4-BE49-F238E27FC236}">
                <a16:creationId xmlns:a16="http://schemas.microsoft.com/office/drawing/2014/main" id="{C84FF5F2-3056-D246-6603-1EC25AF8C377}"/>
              </a:ext>
            </a:extLst>
          </p:cNvPr>
          <p:cNvSpPr txBox="1">
            <a:spLocks/>
          </p:cNvSpPr>
          <p:nvPr/>
        </p:nvSpPr>
        <p:spPr>
          <a:xfrm>
            <a:off x="677333" y="6198781"/>
            <a:ext cx="10828867" cy="4410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schemeClr val="bg2">
                    <a:lumMod val="50000"/>
                  </a:schemeClr>
                </a:solidFill>
              </a:rPr>
              <a:t>SYNOD OVERVIEW</a:t>
            </a:r>
          </a:p>
        </p:txBody>
      </p:sp>
    </p:spTree>
    <p:extLst>
      <p:ext uri="{BB962C8B-B14F-4D97-AF65-F5344CB8AC3E}">
        <p14:creationId xmlns:p14="http://schemas.microsoft.com/office/powerpoint/2010/main" val="195835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358A5C0-04CE-50BC-E5A5-9DDB75BA292A}"/>
              </a:ext>
            </a:extLst>
          </p:cNvPr>
          <p:cNvSpPr txBox="1"/>
          <p:nvPr/>
        </p:nvSpPr>
        <p:spPr>
          <a:xfrm>
            <a:off x="3679902" y="639316"/>
            <a:ext cx="8340393" cy="584775"/>
          </a:xfrm>
          <a:prstGeom prst="rect">
            <a:avLst/>
          </a:prstGeom>
          <a:noFill/>
        </p:spPr>
        <p:txBody>
          <a:bodyPr wrap="square" rtlCol="0">
            <a:spAutoFit/>
          </a:bodyPr>
          <a:lstStyle/>
          <a:p>
            <a:r>
              <a:rPr lang="en-US" sz="3200" dirty="0"/>
              <a:t>RACIAL DIVERSITY IN 5 COUNTY REGION</a:t>
            </a:r>
            <a:r>
              <a:rPr lang="en-US" sz="3200" baseline="30000" dirty="0"/>
              <a:t>2</a:t>
            </a:r>
            <a:endParaRPr lang="en-US" sz="3200" dirty="0"/>
          </a:p>
        </p:txBody>
      </p:sp>
      <p:graphicFrame>
        <p:nvGraphicFramePr>
          <p:cNvPr id="6" name="Chart 5">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1140416939"/>
              </p:ext>
            </p:extLst>
          </p:nvPr>
        </p:nvGraphicFramePr>
        <p:xfrm>
          <a:off x="1618611" y="2989391"/>
          <a:ext cx="7749962" cy="490150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3">
            <a:extLst>
              <a:ext uri="{FF2B5EF4-FFF2-40B4-BE49-F238E27FC236}">
                <a16:creationId xmlns:a16="http://schemas.microsoft.com/office/drawing/2014/main" id="{10097DC8-F585-819A-2BFD-3F6D4CE73DB7}"/>
              </a:ext>
            </a:extLst>
          </p:cNvPr>
          <p:cNvSpPr txBox="1">
            <a:spLocks/>
          </p:cNvSpPr>
          <p:nvPr/>
        </p:nvSpPr>
        <p:spPr>
          <a:xfrm>
            <a:off x="98909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OVERVIEW</a:t>
            </a:r>
            <a:endParaRPr lang="en-US" dirty="0"/>
          </a:p>
        </p:txBody>
      </p:sp>
      <p:graphicFrame>
        <p:nvGraphicFramePr>
          <p:cNvPr id="4" name="Chart 3">
            <a:extLst>
              <a:ext uri="{FF2B5EF4-FFF2-40B4-BE49-F238E27FC236}">
                <a16:creationId xmlns:a16="http://schemas.microsoft.com/office/drawing/2014/main" id="{90550619-7096-608F-447C-02E627C30351}"/>
              </a:ext>
            </a:extLst>
          </p:cNvPr>
          <p:cNvGraphicFramePr>
            <a:graphicFrameLocks/>
          </p:cNvGraphicFramePr>
          <p:nvPr>
            <p:extLst>
              <p:ext uri="{D42A27DB-BD31-4B8C-83A1-F6EECF244321}">
                <p14:modId xmlns:p14="http://schemas.microsoft.com/office/powerpoint/2010/main" val="31428580"/>
              </p:ext>
            </p:extLst>
          </p:nvPr>
        </p:nvGraphicFramePr>
        <p:xfrm>
          <a:off x="0" y="1154971"/>
          <a:ext cx="9690100" cy="51454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310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669405-2FA1-1B31-A141-E5DF54FCA873}"/>
              </a:ext>
            </a:extLst>
          </p:cNvPr>
          <p:cNvSpPr txBox="1"/>
          <p:nvPr/>
        </p:nvSpPr>
        <p:spPr>
          <a:xfrm>
            <a:off x="2859110" y="640591"/>
            <a:ext cx="9092057" cy="1384995"/>
          </a:xfrm>
          <a:prstGeom prst="rect">
            <a:avLst/>
          </a:prstGeom>
          <a:noFill/>
        </p:spPr>
        <p:txBody>
          <a:bodyPr wrap="square" rtlCol="0">
            <a:spAutoFit/>
          </a:bodyPr>
          <a:lstStyle/>
          <a:p>
            <a:pPr algn="r"/>
            <a:r>
              <a:rPr lang="en-US" sz="2800" dirty="0"/>
              <a:t>VISUAL COMPARISON OF RACIAL DIVERSITY </a:t>
            </a:r>
          </a:p>
          <a:p>
            <a:pPr algn="r"/>
            <a:r>
              <a:rPr lang="en-US" sz="2800" dirty="0"/>
              <a:t>IN THE REGION VS. SEPA SYNOD</a:t>
            </a:r>
            <a:r>
              <a:rPr lang="en-US" sz="2800" baseline="30000" dirty="0"/>
              <a:t>4</a:t>
            </a:r>
            <a:endParaRPr lang="en-US" sz="2800" dirty="0"/>
          </a:p>
          <a:p>
            <a:pPr algn="r"/>
            <a:endParaRPr lang="en-US" sz="2800" dirty="0"/>
          </a:p>
        </p:txBody>
      </p:sp>
      <p:sp>
        <p:nvSpPr>
          <p:cNvPr id="5" name="Text Placeholder 3">
            <a:extLst>
              <a:ext uri="{FF2B5EF4-FFF2-40B4-BE49-F238E27FC236}">
                <a16:creationId xmlns:a16="http://schemas.microsoft.com/office/drawing/2014/main" id="{31F0F046-FE9E-16BF-97C2-D6F34AFB927A}"/>
              </a:ext>
            </a:extLst>
          </p:cNvPr>
          <p:cNvSpPr txBox="1">
            <a:spLocks/>
          </p:cNvSpPr>
          <p:nvPr/>
        </p:nvSpPr>
        <p:spPr>
          <a:xfrm>
            <a:off x="1130767" y="6433791"/>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OVERVIEW</a:t>
            </a:r>
            <a:endParaRPr lang="en-US" dirty="0"/>
          </a:p>
        </p:txBody>
      </p:sp>
      <p:graphicFrame>
        <p:nvGraphicFramePr>
          <p:cNvPr id="2" name="Chart 1">
            <a:extLst>
              <a:ext uri="{FF2B5EF4-FFF2-40B4-BE49-F238E27FC236}">
                <a16:creationId xmlns:a16="http://schemas.microsoft.com/office/drawing/2014/main" id="{B415109D-610E-E027-511B-391AAEC88EAD}"/>
              </a:ext>
            </a:extLst>
          </p:cNvPr>
          <p:cNvGraphicFramePr>
            <a:graphicFrameLocks/>
          </p:cNvGraphicFramePr>
          <p:nvPr>
            <p:extLst>
              <p:ext uri="{D42A27DB-BD31-4B8C-83A1-F6EECF244321}">
                <p14:modId xmlns:p14="http://schemas.microsoft.com/office/powerpoint/2010/main" val="2489894345"/>
              </p:ext>
            </p:extLst>
          </p:nvPr>
        </p:nvGraphicFramePr>
        <p:xfrm>
          <a:off x="1130766" y="1866900"/>
          <a:ext cx="9803933" cy="43730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1980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669405-2FA1-1B31-A141-E5DF54FCA873}"/>
              </a:ext>
            </a:extLst>
          </p:cNvPr>
          <p:cNvSpPr txBox="1"/>
          <p:nvPr/>
        </p:nvSpPr>
        <p:spPr>
          <a:xfrm>
            <a:off x="3610774" y="640591"/>
            <a:ext cx="8340393" cy="1261884"/>
          </a:xfrm>
          <a:prstGeom prst="rect">
            <a:avLst/>
          </a:prstGeom>
          <a:noFill/>
        </p:spPr>
        <p:txBody>
          <a:bodyPr wrap="square" rtlCol="0">
            <a:spAutoFit/>
          </a:bodyPr>
          <a:lstStyle/>
          <a:p>
            <a:pPr algn="r"/>
            <a:r>
              <a:rPr lang="en-US" sz="2800" dirty="0"/>
              <a:t>PERCENT OF CONGREGATIONS REPORTING</a:t>
            </a:r>
          </a:p>
          <a:p>
            <a:pPr algn="r"/>
            <a:r>
              <a:rPr lang="en-US" sz="2800" dirty="0"/>
              <a:t>MULTIRACIAL PARTICIPANTS</a:t>
            </a:r>
          </a:p>
          <a:p>
            <a:pPr algn="r"/>
            <a:r>
              <a:rPr lang="en-US" dirty="0"/>
              <a:t>Statistics from submitted ELCA Congregational Reports</a:t>
            </a:r>
            <a:r>
              <a:rPr lang="en-US" baseline="30000" dirty="0"/>
              <a:t>4</a:t>
            </a:r>
            <a:endParaRPr lang="en-US" dirty="0"/>
          </a:p>
        </p:txBody>
      </p:sp>
      <p:sp>
        <p:nvSpPr>
          <p:cNvPr id="5" name="Text Placeholder 3">
            <a:extLst>
              <a:ext uri="{FF2B5EF4-FFF2-40B4-BE49-F238E27FC236}">
                <a16:creationId xmlns:a16="http://schemas.microsoft.com/office/drawing/2014/main" id="{31F0F046-FE9E-16BF-97C2-D6F34AFB927A}"/>
              </a:ext>
            </a:extLst>
          </p:cNvPr>
          <p:cNvSpPr txBox="1">
            <a:spLocks/>
          </p:cNvSpPr>
          <p:nvPr/>
        </p:nvSpPr>
        <p:spPr>
          <a:xfrm>
            <a:off x="1130767" y="6433791"/>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OVERVIEW</a:t>
            </a:r>
            <a:endParaRPr lang="en-US" dirty="0"/>
          </a:p>
        </p:txBody>
      </p:sp>
      <p:graphicFrame>
        <p:nvGraphicFramePr>
          <p:cNvPr id="6" name="Chart 5">
            <a:extLst>
              <a:ext uri="{FF2B5EF4-FFF2-40B4-BE49-F238E27FC236}">
                <a16:creationId xmlns:a16="http://schemas.microsoft.com/office/drawing/2014/main" id="{C8F8E725-7AFB-DCDA-17F2-0798BDC2000A}"/>
              </a:ext>
            </a:extLst>
          </p:cNvPr>
          <p:cNvGraphicFramePr>
            <a:graphicFrameLocks/>
          </p:cNvGraphicFramePr>
          <p:nvPr>
            <p:extLst>
              <p:ext uri="{D42A27DB-BD31-4B8C-83A1-F6EECF244321}">
                <p14:modId xmlns:p14="http://schemas.microsoft.com/office/powerpoint/2010/main" val="190360838"/>
              </p:ext>
            </p:extLst>
          </p:nvPr>
        </p:nvGraphicFramePr>
        <p:xfrm>
          <a:off x="0" y="2087378"/>
          <a:ext cx="9558698" cy="430476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9165D3CC-2978-9D3A-CDFD-06BCE9019C67}"/>
              </a:ext>
            </a:extLst>
          </p:cNvPr>
          <p:cNvSpPr txBox="1"/>
          <p:nvPr/>
        </p:nvSpPr>
        <p:spPr>
          <a:xfrm>
            <a:off x="7924800" y="2521059"/>
            <a:ext cx="3797300" cy="1815882"/>
          </a:xfrm>
          <a:prstGeom prst="rect">
            <a:avLst/>
          </a:prstGeom>
          <a:noFill/>
          <a:ln>
            <a:solidFill>
              <a:schemeClr val="accent1"/>
            </a:solidFill>
          </a:ln>
        </p:spPr>
        <p:txBody>
          <a:bodyPr wrap="square" rtlCol="0">
            <a:spAutoFit/>
          </a:bodyPr>
          <a:lstStyle/>
          <a:p>
            <a:r>
              <a:rPr lang="en-US" sz="1600" i="1" dirty="0"/>
              <a:t>Note: these statistics were obtained from congregations where there is more than one racial or ethnic group represented in the membership. Congregations that have no racial diversity are not included.</a:t>
            </a:r>
          </a:p>
        </p:txBody>
      </p:sp>
    </p:spTree>
    <p:extLst>
      <p:ext uri="{BB962C8B-B14F-4D97-AF65-F5344CB8AC3E}">
        <p14:creationId xmlns:p14="http://schemas.microsoft.com/office/powerpoint/2010/main" val="316169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AD874385-DCCD-7B8A-6165-87E3168B3216}"/>
              </a:ext>
            </a:extLst>
          </p:cNvPr>
          <p:cNvGraphicFramePr>
            <a:graphicFrameLocks/>
          </p:cNvGraphicFramePr>
          <p:nvPr>
            <p:extLst>
              <p:ext uri="{D42A27DB-BD31-4B8C-83A1-F6EECF244321}">
                <p14:modId xmlns:p14="http://schemas.microsoft.com/office/powerpoint/2010/main" val="812515058"/>
              </p:ext>
            </p:extLst>
          </p:nvPr>
        </p:nvGraphicFramePr>
        <p:xfrm>
          <a:off x="-878986" y="415234"/>
          <a:ext cx="12906820" cy="575309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1669405-2FA1-1B31-A141-E5DF54FCA873}"/>
              </a:ext>
            </a:extLst>
          </p:cNvPr>
          <p:cNvSpPr txBox="1"/>
          <p:nvPr/>
        </p:nvSpPr>
        <p:spPr>
          <a:xfrm>
            <a:off x="2176400" y="516834"/>
            <a:ext cx="9910691" cy="1631216"/>
          </a:xfrm>
          <a:prstGeom prst="rect">
            <a:avLst/>
          </a:prstGeom>
          <a:noFill/>
        </p:spPr>
        <p:txBody>
          <a:bodyPr wrap="square" rtlCol="0">
            <a:spAutoFit/>
          </a:bodyPr>
          <a:lstStyle/>
          <a:p>
            <a:pPr algn="r"/>
            <a:r>
              <a:rPr lang="en-US" sz="2800" dirty="0"/>
              <a:t>PERCENTAGE BREAKDOWN BY RACE </a:t>
            </a:r>
          </a:p>
          <a:p>
            <a:pPr algn="r"/>
            <a:r>
              <a:rPr lang="en-US" sz="2800" dirty="0"/>
              <a:t>OR ETHNICITY OF CONGREGATIONAL MEMBERS in 2022</a:t>
            </a:r>
          </a:p>
          <a:p>
            <a:pPr algn="r"/>
            <a:r>
              <a:rPr lang="en-US" sz="1600" dirty="0"/>
              <a:t>Statistics from submitted ELCA Congregational Reports</a:t>
            </a:r>
            <a:r>
              <a:rPr lang="en-US" sz="1600" baseline="30000" dirty="0"/>
              <a:t>4</a:t>
            </a:r>
            <a:endParaRPr lang="en-US" sz="1600" dirty="0"/>
          </a:p>
          <a:p>
            <a:pPr algn="r"/>
            <a:endParaRPr lang="en-US" sz="2800" dirty="0"/>
          </a:p>
        </p:txBody>
      </p:sp>
      <p:sp>
        <p:nvSpPr>
          <p:cNvPr id="5" name="Text Placeholder 3">
            <a:extLst>
              <a:ext uri="{FF2B5EF4-FFF2-40B4-BE49-F238E27FC236}">
                <a16:creationId xmlns:a16="http://schemas.microsoft.com/office/drawing/2014/main" id="{31F0F046-FE9E-16BF-97C2-D6F34AFB927A}"/>
              </a:ext>
            </a:extLst>
          </p:cNvPr>
          <p:cNvSpPr txBox="1">
            <a:spLocks/>
          </p:cNvSpPr>
          <p:nvPr/>
        </p:nvSpPr>
        <p:spPr>
          <a:xfrm>
            <a:off x="1130767" y="6433791"/>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OVERVIEW</a:t>
            </a:r>
            <a:endParaRPr lang="en-US" dirty="0"/>
          </a:p>
        </p:txBody>
      </p:sp>
      <p:sp>
        <p:nvSpPr>
          <p:cNvPr id="7" name="TextBox 6">
            <a:extLst>
              <a:ext uri="{FF2B5EF4-FFF2-40B4-BE49-F238E27FC236}">
                <a16:creationId xmlns:a16="http://schemas.microsoft.com/office/drawing/2014/main" id="{48F25345-9D83-4EA0-06C9-878C5CEB828B}"/>
              </a:ext>
            </a:extLst>
          </p:cNvPr>
          <p:cNvSpPr txBox="1"/>
          <p:nvPr/>
        </p:nvSpPr>
        <p:spPr>
          <a:xfrm>
            <a:off x="846953" y="5568677"/>
            <a:ext cx="5694014" cy="1077218"/>
          </a:xfrm>
          <a:prstGeom prst="rect">
            <a:avLst/>
          </a:prstGeom>
          <a:noFill/>
          <a:ln>
            <a:solidFill>
              <a:srgbClr val="FF9900"/>
            </a:solidFill>
          </a:ln>
        </p:spPr>
        <p:txBody>
          <a:bodyPr wrap="square" rtlCol="0">
            <a:spAutoFit/>
          </a:bodyPr>
          <a:lstStyle/>
          <a:p>
            <a:r>
              <a:rPr lang="en-US" sz="1600" i="1" dirty="0"/>
              <a:t>For the purposes of this chart, White participants were excluded. They make up 85.90% of the reported membership. The remaining 14.10% are reflected in the pie chart.</a:t>
            </a:r>
          </a:p>
        </p:txBody>
      </p:sp>
    </p:spTree>
    <p:extLst>
      <p:ext uri="{BB962C8B-B14F-4D97-AF65-F5344CB8AC3E}">
        <p14:creationId xmlns:p14="http://schemas.microsoft.com/office/powerpoint/2010/main" val="392765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C06F6-C018-88FE-A739-692A05DE277B}"/>
              </a:ext>
            </a:extLst>
          </p:cNvPr>
          <p:cNvSpPr>
            <a:spLocks noGrp="1"/>
          </p:cNvSpPr>
          <p:nvPr>
            <p:ph type="title"/>
          </p:nvPr>
        </p:nvSpPr>
        <p:spPr>
          <a:xfrm>
            <a:off x="846667" y="990600"/>
            <a:ext cx="10820399" cy="1231900"/>
          </a:xfrm>
        </p:spPr>
        <p:txBody>
          <a:bodyPr>
            <a:noAutofit/>
          </a:bodyPr>
          <a:lstStyle/>
          <a:p>
            <a:pPr algn="l"/>
            <a:r>
              <a:rPr lang="en-US" sz="2200" cap="none" dirty="0"/>
              <a:t>This profile of the Southeastern Pennsylvania Synod was developed as an equivalent to a congregational </a:t>
            </a:r>
            <a:r>
              <a:rPr lang="en-US" sz="2200" b="1" i="1" cap="none" dirty="0"/>
              <a:t>Ministry Site Profile. </a:t>
            </a:r>
            <a:r>
              <a:rPr lang="en-US" sz="2200" cap="none" dirty="0"/>
              <a:t>The Transition Team’s intention was to provide:</a:t>
            </a:r>
            <a:endParaRPr lang="en-US" sz="2200" b="1" i="1" dirty="0"/>
          </a:p>
        </p:txBody>
      </p:sp>
      <p:sp>
        <p:nvSpPr>
          <p:cNvPr id="3" name="Text Placeholder 2">
            <a:extLst>
              <a:ext uri="{FF2B5EF4-FFF2-40B4-BE49-F238E27FC236}">
                <a16:creationId xmlns:a16="http://schemas.microsoft.com/office/drawing/2014/main" id="{86026B46-45AA-452D-F433-BE4EDFBB2E63}"/>
              </a:ext>
            </a:extLst>
          </p:cNvPr>
          <p:cNvSpPr>
            <a:spLocks noGrp="1"/>
          </p:cNvSpPr>
          <p:nvPr>
            <p:ph type="body" idx="1"/>
          </p:nvPr>
        </p:nvSpPr>
        <p:spPr>
          <a:xfrm>
            <a:off x="685800" y="6261209"/>
            <a:ext cx="10828867" cy="441037"/>
          </a:xfrm>
        </p:spPr>
        <p:txBody>
          <a:bodyPr>
            <a:normAutofit/>
          </a:bodyPr>
          <a:lstStyle/>
          <a:p>
            <a:r>
              <a:rPr lang="en-US" sz="2400" dirty="0"/>
              <a:t>ABOUT THIS PRESENTATION </a:t>
            </a:r>
          </a:p>
        </p:txBody>
      </p:sp>
      <p:sp>
        <p:nvSpPr>
          <p:cNvPr id="4" name="Title 1">
            <a:extLst>
              <a:ext uri="{FF2B5EF4-FFF2-40B4-BE49-F238E27FC236}">
                <a16:creationId xmlns:a16="http://schemas.microsoft.com/office/drawing/2014/main" id="{A1CF2E99-8051-180D-7232-861D4D978749}"/>
              </a:ext>
            </a:extLst>
          </p:cNvPr>
          <p:cNvSpPr txBox="1">
            <a:spLocks/>
          </p:cNvSpPr>
          <p:nvPr/>
        </p:nvSpPr>
        <p:spPr>
          <a:xfrm>
            <a:off x="5981700" y="-509361"/>
            <a:ext cx="5818414" cy="1372961"/>
          </a:xfrm>
          <a:prstGeom prst="rect">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sz="3200" dirty="0"/>
              <a:t>About this presentation</a:t>
            </a:r>
          </a:p>
        </p:txBody>
      </p:sp>
      <p:sp>
        <p:nvSpPr>
          <p:cNvPr id="5" name="TextBox 4">
            <a:extLst>
              <a:ext uri="{FF2B5EF4-FFF2-40B4-BE49-F238E27FC236}">
                <a16:creationId xmlns:a16="http://schemas.microsoft.com/office/drawing/2014/main" id="{67978E01-1FEF-6F51-414F-7832B98A6940}"/>
              </a:ext>
            </a:extLst>
          </p:cNvPr>
          <p:cNvSpPr txBox="1"/>
          <p:nvPr/>
        </p:nvSpPr>
        <p:spPr>
          <a:xfrm>
            <a:off x="1312334" y="2222500"/>
            <a:ext cx="9567332" cy="3077766"/>
          </a:xfrm>
          <a:prstGeom prst="rect">
            <a:avLst/>
          </a:prstGeom>
          <a:noFill/>
        </p:spPr>
        <p:txBody>
          <a:bodyPr wrap="square" rtlCol="0">
            <a:spAutoFit/>
          </a:bodyPr>
          <a:lstStyle/>
          <a:p>
            <a:pPr marL="285750" indent="-285750">
              <a:buFont typeface="Wingdings" pitchFamily="2" charset="2"/>
              <a:buChar char="v"/>
            </a:pPr>
            <a:r>
              <a:rPr lang="en-US" sz="2200" dirty="0"/>
              <a:t>an overview of the synod territory and congregational composition,</a:t>
            </a:r>
          </a:p>
          <a:p>
            <a:pPr marL="285750" indent="-285750">
              <a:buFont typeface="Wingdings" pitchFamily="2" charset="2"/>
              <a:buChar char="v"/>
            </a:pPr>
            <a:r>
              <a:rPr lang="en-US" sz="2200" dirty="0"/>
              <a:t>a general explanation of the synod’s finances,</a:t>
            </a:r>
          </a:p>
          <a:p>
            <a:pPr marL="285750" indent="-285750">
              <a:buFont typeface="Wingdings" pitchFamily="2" charset="2"/>
              <a:buChar char="v"/>
            </a:pPr>
            <a:r>
              <a:rPr lang="en-US" sz="2200" dirty="0"/>
              <a:t>information about Rostered Ministers, the Conference Deans and Synod Staff,</a:t>
            </a:r>
          </a:p>
          <a:p>
            <a:pPr marL="285750" indent="-285750">
              <a:buFont typeface="Wingdings" pitchFamily="2" charset="2"/>
              <a:buChar char="v"/>
            </a:pPr>
            <a:r>
              <a:rPr lang="en-US" sz="2200" dirty="0"/>
              <a:t>the role of the Bishop, and</a:t>
            </a:r>
          </a:p>
          <a:p>
            <a:pPr marL="285750" indent="-285750">
              <a:buFont typeface="Wingdings" pitchFamily="2" charset="2"/>
              <a:buChar char="v"/>
            </a:pPr>
            <a:r>
              <a:rPr lang="en-US" sz="2200" dirty="0"/>
              <a:t>the results of a synod-wide survey intended to highlight the qualities needed in a bishop and the current vitality of the synod.</a:t>
            </a:r>
          </a:p>
          <a:p>
            <a:pPr marL="285750" indent="-285750">
              <a:buFont typeface="Wingdings" pitchFamily="2" charset="2"/>
              <a:buChar char="v"/>
            </a:pPr>
            <a:endParaRPr lang="en-US" dirty="0"/>
          </a:p>
        </p:txBody>
      </p:sp>
    </p:spTree>
    <p:extLst>
      <p:ext uri="{BB962C8B-B14F-4D97-AF65-F5344CB8AC3E}">
        <p14:creationId xmlns:p14="http://schemas.microsoft.com/office/powerpoint/2010/main" val="238232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F5D07B-21CC-BC92-D362-F230D2D0385E}"/>
              </a:ext>
            </a:extLst>
          </p:cNvPr>
          <p:cNvSpPr txBox="1"/>
          <p:nvPr/>
        </p:nvSpPr>
        <p:spPr>
          <a:xfrm>
            <a:off x="5786175" y="2698975"/>
            <a:ext cx="5108803" cy="2062103"/>
          </a:xfrm>
          <a:prstGeom prst="rect">
            <a:avLst/>
          </a:prstGeom>
          <a:noFill/>
        </p:spPr>
        <p:txBody>
          <a:bodyPr wrap="square">
            <a:spAutoFit/>
          </a:bodyPr>
          <a:lstStyle/>
          <a:p>
            <a:pPr marL="285750" indent="-228600" defTabSz="914400">
              <a:lnSpc>
                <a:spcPct val="90000"/>
              </a:lnSpc>
              <a:spcAft>
                <a:spcPts val="600"/>
              </a:spcAft>
              <a:buFont typeface="Arial" panose="020B0604020202020204" pitchFamily="34" charset="0"/>
              <a:buChar char="•"/>
            </a:pPr>
            <a:r>
              <a:rPr lang="en-US" sz="2400" dirty="0"/>
              <a:t>English</a:t>
            </a:r>
          </a:p>
          <a:p>
            <a:pPr marL="285750" indent="-228600" defTabSz="914400">
              <a:lnSpc>
                <a:spcPct val="90000"/>
              </a:lnSpc>
              <a:spcAft>
                <a:spcPts val="600"/>
              </a:spcAft>
              <a:buFont typeface="Arial" panose="020B0604020202020204" pitchFamily="34" charset="0"/>
              <a:buChar char="•"/>
            </a:pPr>
            <a:r>
              <a:rPr lang="en-US" sz="2400" dirty="0"/>
              <a:t>Spanish</a:t>
            </a:r>
          </a:p>
          <a:p>
            <a:pPr marL="285750" indent="-228600" defTabSz="914400">
              <a:lnSpc>
                <a:spcPct val="90000"/>
              </a:lnSpc>
              <a:spcAft>
                <a:spcPts val="600"/>
              </a:spcAft>
              <a:buFont typeface="Arial" panose="020B0604020202020204" pitchFamily="34" charset="0"/>
              <a:buChar char="•"/>
            </a:pPr>
            <a:r>
              <a:rPr lang="en-US" sz="2400" dirty="0"/>
              <a:t>German</a:t>
            </a:r>
          </a:p>
          <a:p>
            <a:pPr marL="285750" indent="-228600" defTabSz="914400">
              <a:lnSpc>
                <a:spcPct val="90000"/>
              </a:lnSpc>
              <a:spcAft>
                <a:spcPts val="600"/>
              </a:spcAft>
              <a:buFont typeface="Arial" panose="020B0604020202020204" pitchFamily="34" charset="0"/>
              <a:buChar char="•"/>
            </a:pPr>
            <a:r>
              <a:rPr lang="en-US" sz="2400" dirty="0"/>
              <a:t>Korean </a:t>
            </a:r>
          </a:p>
          <a:p>
            <a:pPr marL="285750" indent="-228600" defTabSz="914400">
              <a:lnSpc>
                <a:spcPct val="90000"/>
              </a:lnSpc>
              <a:spcAft>
                <a:spcPts val="600"/>
              </a:spcAft>
              <a:buFont typeface="Arial" panose="020B0604020202020204" pitchFamily="34" charset="0"/>
              <a:buChar char="•"/>
            </a:pPr>
            <a:r>
              <a:rPr lang="en-US" sz="2400" dirty="0"/>
              <a:t>American Sign Language </a:t>
            </a:r>
            <a:endParaRPr lang="en-US" sz="1800" dirty="0"/>
          </a:p>
        </p:txBody>
      </p:sp>
      <p:sp>
        <p:nvSpPr>
          <p:cNvPr id="5" name="TextBox 4">
            <a:extLst>
              <a:ext uri="{FF2B5EF4-FFF2-40B4-BE49-F238E27FC236}">
                <a16:creationId xmlns:a16="http://schemas.microsoft.com/office/drawing/2014/main" id="{166C5EFD-A269-3F43-7CE6-E7376C364027}"/>
              </a:ext>
            </a:extLst>
          </p:cNvPr>
          <p:cNvSpPr txBox="1"/>
          <p:nvPr/>
        </p:nvSpPr>
        <p:spPr>
          <a:xfrm>
            <a:off x="2242154" y="411757"/>
            <a:ext cx="9092057" cy="1015663"/>
          </a:xfrm>
          <a:prstGeom prst="rect">
            <a:avLst/>
          </a:prstGeom>
          <a:noFill/>
        </p:spPr>
        <p:txBody>
          <a:bodyPr wrap="square" rtlCol="0">
            <a:spAutoFit/>
          </a:bodyPr>
          <a:lstStyle/>
          <a:p>
            <a:pPr algn="r"/>
            <a:r>
              <a:rPr lang="en-US" sz="3200" dirty="0"/>
              <a:t>LANGUAGES USED IN WORSHIP</a:t>
            </a:r>
            <a:r>
              <a:rPr lang="en-US" sz="3200" baseline="30000" dirty="0"/>
              <a:t>4</a:t>
            </a:r>
            <a:endParaRPr lang="en-US" sz="3200" dirty="0"/>
          </a:p>
          <a:p>
            <a:pPr algn="r"/>
            <a:endParaRPr lang="en-US" sz="2800" dirty="0"/>
          </a:p>
        </p:txBody>
      </p:sp>
      <p:pic>
        <p:nvPicPr>
          <p:cNvPr id="9" name="Picture 8" descr="A group of people performing in a church&#10;&#10;Description automatically generated">
            <a:extLst>
              <a:ext uri="{FF2B5EF4-FFF2-40B4-BE49-F238E27FC236}">
                <a16:creationId xmlns:a16="http://schemas.microsoft.com/office/drawing/2014/main" id="{26424187-0F6E-1AB2-258A-06E8D56FEBA7}"/>
              </a:ext>
            </a:extLst>
          </p:cNvPr>
          <p:cNvPicPr>
            <a:picLocks noChangeAspect="1"/>
          </p:cNvPicPr>
          <p:nvPr/>
        </p:nvPicPr>
        <p:blipFill rotWithShape="1">
          <a:blip r:embed="rId2"/>
          <a:srcRect l="24849" r="16328" b="16742"/>
          <a:stretch/>
        </p:blipFill>
        <p:spPr>
          <a:xfrm>
            <a:off x="1019073" y="1612093"/>
            <a:ext cx="4489099" cy="4235869"/>
          </a:xfrm>
          <a:prstGeom prst="rect">
            <a:avLst/>
          </a:prstGeom>
          <a:ln>
            <a:solidFill>
              <a:schemeClr val="accent1"/>
            </a:solidFill>
          </a:ln>
        </p:spPr>
      </p:pic>
      <p:sp>
        <p:nvSpPr>
          <p:cNvPr id="2" name="Text Placeholder 3">
            <a:extLst>
              <a:ext uri="{FF2B5EF4-FFF2-40B4-BE49-F238E27FC236}">
                <a16:creationId xmlns:a16="http://schemas.microsoft.com/office/drawing/2014/main" id="{A7D08933-DAFF-4BC5-183F-171D4CEB5485}"/>
              </a:ext>
            </a:extLst>
          </p:cNvPr>
          <p:cNvSpPr txBox="1">
            <a:spLocks/>
          </p:cNvSpPr>
          <p:nvPr/>
        </p:nvSpPr>
        <p:spPr>
          <a:xfrm>
            <a:off x="1130767" y="6433791"/>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OVERVIEW</a:t>
            </a:r>
            <a:endParaRPr lang="en-US" dirty="0"/>
          </a:p>
        </p:txBody>
      </p:sp>
    </p:spTree>
    <p:extLst>
      <p:ext uri="{BB962C8B-B14F-4D97-AF65-F5344CB8AC3E}">
        <p14:creationId xmlns:p14="http://schemas.microsoft.com/office/powerpoint/2010/main" val="393866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2D2FF-C494-7E97-F67A-6F643D0EE784}"/>
              </a:ext>
            </a:extLst>
          </p:cNvPr>
          <p:cNvSpPr>
            <a:spLocks noGrp="1"/>
          </p:cNvSpPr>
          <p:nvPr>
            <p:ph type="title"/>
          </p:nvPr>
        </p:nvSpPr>
        <p:spPr>
          <a:xfrm>
            <a:off x="2565825" y="510596"/>
            <a:ext cx="9360505" cy="1293028"/>
          </a:xfrm>
        </p:spPr>
        <p:txBody>
          <a:bodyPr>
            <a:normAutofit/>
          </a:bodyPr>
          <a:lstStyle/>
          <a:p>
            <a:r>
              <a:rPr lang="en-US" sz="3200" dirty="0"/>
              <a:t>2022 Modes of worship attendance</a:t>
            </a:r>
            <a:r>
              <a:rPr lang="en-US" sz="3200" baseline="30000" dirty="0"/>
              <a:t>4</a:t>
            </a:r>
            <a:endParaRPr lang="en-US" sz="3200" dirty="0"/>
          </a:p>
        </p:txBody>
      </p:sp>
      <p:graphicFrame>
        <p:nvGraphicFramePr>
          <p:cNvPr id="4" name="Content Placeholder 3">
            <a:extLst>
              <a:ext uri="{FF2B5EF4-FFF2-40B4-BE49-F238E27FC236}">
                <a16:creationId xmlns:a16="http://schemas.microsoft.com/office/drawing/2014/main" id="{00000000-0008-0000-0300-000005000000}"/>
              </a:ext>
            </a:extLst>
          </p:cNvPr>
          <p:cNvGraphicFramePr>
            <a:graphicFrameLocks noGrp="1"/>
          </p:cNvGraphicFramePr>
          <p:nvPr>
            <p:ph idx="1"/>
            <p:extLst>
              <p:ext uri="{D42A27DB-BD31-4B8C-83A1-F6EECF244321}">
                <p14:modId xmlns:p14="http://schemas.microsoft.com/office/powerpoint/2010/main" val="2276021393"/>
              </p:ext>
            </p:extLst>
          </p:nvPr>
        </p:nvGraphicFramePr>
        <p:xfrm>
          <a:off x="1719046" y="1600200"/>
          <a:ext cx="9360505"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3">
            <a:extLst>
              <a:ext uri="{FF2B5EF4-FFF2-40B4-BE49-F238E27FC236}">
                <a16:creationId xmlns:a16="http://schemas.microsoft.com/office/drawing/2014/main" id="{0E7BC902-C69B-7EB3-9269-50BD0223E0BC}"/>
              </a:ext>
            </a:extLst>
          </p:cNvPr>
          <p:cNvSpPr txBox="1">
            <a:spLocks/>
          </p:cNvSpPr>
          <p:nvPr/>
        </p:nvSpPr>
        <p:spPr>
          <a:xfrm>
            <a:off x="98909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OVERVIEW</a:t>
            </a:r>
            <a:endParaRPr lang="en-US" dirty="0"/>
          </a:p>
        </p:txBody>
      </p:sp>
      <p:sp>
        <p:nvSpPr>
          <p:cNvPr id="5" name="TextBox 4">
            <a:extLst>
              <a:ext uri="{FF2B5EF4-FFF2-40B4-BE49-F238E27FC236}">
                <a16:creationId xmlns:a16="http://schemas.microsoft.com/office/drawing/2014/main" id="{EE443C15-B484-84C0-0AEF-8F5BF25CA2E8}"/>
              </a:ext>
            </a:extLst>
          </p:cNvPr>
          <p:cNvSpPr txBox="1"/>
          <p:nvPr/>
        </p:nvSpPr>
        <p:spPr>
          <a:xfrm>
            <a:off x="2101486" y="5584935"/>
            <a:ext cx="8130752" cy="646331"/>
          </a:xfrm>
          <a:prstGeom prst="rect">
            <a:avLst/>
          </a:prstGeom>
          <a:noFill/>
          <a:ln>
            <a:solidFill>
              <a:schemeClr val="accent2"/>
            </a:solidFill>
          </a:ln>
        </p:spPr>
        <p:txBody>
          <a:bodyPr wrap="none" rtlCol="0">
            <a:spAutoFit/>
          </a:bodyPr>
          <a:lstStyle/>
          <a:p>
            <a:r>
              <a:rPr lang="en-US" b="1" dirty="0"/>
              <a:t>Note: </a:t>
            </a:r>
            <a:r>
              <a:rPr lang="en-US" dirty="0"/>
              <a:t>96 congregations reported weekly online worship services in 2022.</a:t>
            </a:r>
          </a:p>
          <a:p>
            <a:r>
              <a:rPr lang="en-US" dirty="0"/>
              <a:t>100 congregations projected providing weekly online worship in 2023.</a:t>
            </a:r>
            <a:r>
              <a:rPr lang="en-US" baseline="30000" dirty="0"/>
              <a:t>4</a:t>
            </a:r>
            <a:endParaRPr lang="en-US" dirty="0"/>
          </a:p>
        </p:txBody>
      </p:sp>
    </p:spTree>
    <p:extLst>
      <p:ext uri="{BB962C8B-B14F-4D97-AF65-F5344CB8AC3E}">
        <p14:creationId xmlns:p14="http://schemas.microsoft.com/office/powerpoint/2010/main" val="392674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EEFA3-5E3E-E905-21F0-0EA56A0E0D45}"/>
              </a:ext>
            </a:extLst>
          </p:cNvPr>
          <p:cNvSpPr>
            <a:spLocks noGrp="1"/>
          </p:cNvSpPr>
          <p:nvPr>
            <p:ph type="title"/>
          </p:nvPr>
        </p:nvSpPr>
        <p:spPr>
          <a:xfrm>
            <a:off x="2914650" y="383457"/>
            <a:ext cx="8610600" cy="1293028"/>
          </a:xfrm>
        </p:spPr>
        <p:txBody>
          <a:bodyPr>
            <a:normAutofit/>
          </a:bodyPr>
          <a:lstStyle/>
          <a:p>
            <a:r>
              <a:rPr lang="en-US" sz="3200" dirty="0"/>
              <a:t>2022 reported membership </a:t>
            </a:r>
            <a:br>
              <a:rPr lang="en-US" sz="3200" dirty="0"/>
            </a:br>
            <a:r>
              <a:rPr lang="en-US" sz="3200" dirty="0"/>
              <a:t>and worship attendance</a:t>
            </a:r>
          </a:p>
        </p:txBody>
      </p:sp>
      <p:graphicFrame>
        <p:nvGraphicFramePr>
          <p:cNvPr id="3" name="Chart 2">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3391161483"/>
              </p:ext>
            </p:extLst>
          </p:nvPr>
        </p:nvGraphicFramePr>
        <p:xfrm>
          <a:off x="1461960" y="1676485"/>
          <a:ext cx="8849031" cy="441714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9749B765-C975-A01B-3034-7F3F72AFDF9A}"/>
              </a:ext>
            </a:extLst>
          </p:cNvPr>
          <p:cNvSpPr txBox="1">
            <a:spLocks/>
          </p:cNvSpPr>
          <p:nvPr/>
        </p:nvSpPr>
        <p:spPr>
          <a:xfrm>
            <a:off x="1130767" y="6433791"/>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OVERVIEW</a:t>
            </a:r>
            <a:endParaRPr lang="en-US" dirty="0"/>
          </a:p>
        </p:txBody>
      </p:sp>
    </p:spTree>
    <p:extLst>
      <p:ext uri="{BB962C8B-B14F-4D97-AF65-F5344CB8AC3E}">
        <p14:creationId xmlns:p14="http://schemas.microsoft.com/office/powerpoint/2010/main" val="327631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09D5-5537-E0E2-DF1E-81CF649B0DD9}"/>
              </a:ext>
            </a:extLst>
          </p:cNvPr>
          <p:cNvSpPr>
            <a:spLocks noGrp="1"/>
          </p:cNvSpPr>
          <p:nvPr>
            <p:ph type="ctrTitle"/>
          </p:nvPr>
        </p:nvSpPr>
        <p:spPr/>
        <p:txBody>
          <a:bodyPr/>
          <a:lstStyle/>
          <a:p>
            <a:r>
              <a:rPr lang="en-US" dirty="0"/>
              <a:t>Synod FINANCES</a:t>
            </a:r>
          </a:p>
        </p:txBody>
      </p:sp>
      <p:sp>
        <p:nvSpPr>
          <p:cNvPr id="5" name="Subtitle 4">
            <a:extLst>
              <a:ext uri="{FF2B5EF4-FFF2-40B4-BE49-F238E27FC236}">
                <a16:creationId xmlns:a16="http://schemas.microsoft.com/office/drawing/2014/main" id="{69BCEAC1-1FE2-5EF9-B945-DE0C7B678EDC}"/>
              </a:ext>
            </a:extLst>
          </p:cNvPr>
          <p:cNvSpPr>
            <a:spLocks noGrp="1"/>
          </p:cNvSpPr>
          <p:nvPr>
            <p:ph type="subTitle" idx="1"/>
          </p:nvPr>
        </p:nvSpPr>
        <p:spPr/>
        <p:txBody>
          <a:bodyPr/>
          <a:lstStyle/>
          <a:p>
            <a:r>
              <a:rPr lang="en-US" dirty="0"/>
              <a:t>Synod Budget, Assets and Congregational Giving Patterns,</a:t>
            </a:r>
          </a:p>
        </p:txBody>
      </p:sp>
      <p:pic>
        <p:nvPicPr>
          <p:cNvPr id="3" name="Picture 2" descr="A logo with a cross in the center&#10;&#10;Description automatically generated">
            <a:extLst>
              <a:ext uri="{FF2B5EF4-FFF2-40B4-BE49-F238E27FC236}">
                <a16:creationId xmlns:a16="http://schemas.microsoft.com/office/drawing/2014/main" id="{557DA4FB-890E-8BEB-D0BD-5ACE7C088479}"/>
              </a:ext>
            </a:extLst>
          </p:cNvPr>
          <p:cNvPicPr>
            <a:picLocks noChangeAspect="1"/>
          </p:cNvPicPr>
          <p:nvPr/>
        </p:nvPicPr>
        <p:blipFill rotWithShape="1">
          <a:blip r:embed="rId2"/>
          <a:srcRect l="5844" b="37904"/>
          <a:stretch/>
        </p:blipFill>
        <p:spPr>
          <a:xfrm>
            <a:off x="5278151" y="170652"/>
            <a:ext cx="8562540" cy="2420148"/>
          </a:xfrm>
          <a:prstGeom prst="rect">
            <a:avLst/>
          </a:prstGeom>
        </p:spPr>
      </p:pic>
    </p:spTree>
    <p:extLst>
      <p:ext uri="{BB962C8B-B14F-4D97-AF65-F5344CB8AC3E}">
        <p14:creationId xmlns:p14="http://schemas.microsoft.com/office/powerpoint/2010/main" val="357877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2DFD2-12C5-C137-36D9-773BEA778CB8}"/>
              </a:ext>
            </a:extLst>
          </p:cNvPr>
          <p:cNvSpPr>
            <a:spLocks noGrp="1"/>
          </p:cNvSpPr>
          <p:nvPr>
            <p:ph type="title"/>
          </p:nvPr>
        </p:nvSpPr>
        <p:spPr>
          <a:xfrm>
            <a:off x="2018270" y="-174740"/>
            <a:ext cx="8610600" cy="1293028"/>
          </a:xfrm>
        </p:spPr>
        <p:txBody>
          <a:bodyPr>
            <a:normAutofit/>
          </a:bodyPr>
          <a:lstStyle/>
          <a:p>
            <a:r>
              <a:rPr lang="en-US" sz="3200" dirty="0"/>
              <a:t>FINANCIAL OVERVIEW</a:t>
            </a:r>
          </a:p>
        </p:txBody>
      </p:sp>
      <p:sp>
        <p:nvSpPr>
          <p:cNvPr id="3" name="Content Placeholder 2">
            <a:extLst>
              <a:ext uri="{FF2B5EF4-FFF2-40B4-BE49-F238E27FC236}">
                <a16:creationId xmlns:a16="http://schemas.microsoft.com/office/drawing/2014/main" id="{DAE8BA83-8604-A01C-D4F3-ECB07562E290}"/>
              </a:ext>
            </a:extLst>
          </p:cNvPr>
          <p:cNvSpPr>
            <a:spLocks noGrp="1"/>
          </p:cNvSpPr>
          <p:nvPr>
            <p:ph idx="1"/>
          </p:nvPr>
        </p:nvSpPr>
        <p:spPr>
          <a:xfrm>
            <a:off x="1246937" y="1977927"/>
            <a:ext cx="10153265" cy="3351527"/>
          </a:xfrm>
        </p:spPr>
        <p:txBody>
          <a:bodyPr/>
          <a:lstStyle/>
          <a:p>
            <a:pPr marL="0" marR="0" indent="0">
              <a:spcAft>
                <a:spcPts val="0"/>
              </a:spcAft>
              <a:buNone/>
            </a:pPr>
            <a:r>
              <a:rPr lang="en-US" sz="2400" dirty="0">
                <a:effectLst/>
                <a:ea typeface="Times New Roman" panose="02020603050405020304" pitchFamily="18" charset="0"/>
              </a:rPr>
              <a:t>The slide that follows is a summary of the Synod’s operations for the years ending on January 31, 2023, 2022, 2021and 2020 is presented in the table in millions of dollars. </a:t>
            </a:r>
          </a:p>
          <a:p>
            <a:pPr marL="0" marR="0" indent="0">
              <a:spcAft>
                <a:spcPts val="0"/>
              </a:spcAft>
              <a:buNone/>
            </a:pPr>
            <a:r>
              <a:rPr lang="en-US" sz="2400" b="1" dirty="0">
                <a:effectLst/>
                <a:ea typeface="Times New Roman" panose="02020603050405020304" pitchFamily="18" charset="0"/>
              </a:rPr>
              <a:t>NOTE: </a:t>
            </a:r>
            <a:r>
              <a:rPr lang="en-US" sz="2400" dirty="0">
                <a:effectLst/>
                <a:ea typeface="Times New Roman" panose="02020603050405020304" pitchFamily="18" charset="0"/>
              </a:rPr>
              <a:t>SEPA uses a fiscal year beginning on February 1 and ending on January 31 of the following year. Hence operating figures reflect revenues received and expenses incurred primarily in the prior year.</a:t>
            </a:r>
            <a:r>
              <a:rPr lang="en-US" sz="2400" baseline="30000" dirty="0">
                <a:effectLst/>
                <a:ea typeface="Times New Roman" panose="02020603050405020304" pitchFamily="18" charset="0"/>
              </a:rPr>
              <a:t>3</a:t>
            </a:r>
            <a:endParaRPr lang="en-US" sz="2400" dirty="0">
              <a:effectLst/>
              <a:ea typeface="Times New Roman" panose="02020603050405020304" pitchFamily="18" charset="0"/>
            </a:endParaRPr>
          </a:p>
          <a:p>
            <a:pPr marL="0" indent="0">
              <a:buNone/>
            </a:pPr>
            <a:endParaRPr lang="en-US" dirty="0"/>
          </a:p>
        </p:txBody>
      </p:sp>
      <p:sp>
        <p:nvSpPr>
          <p:cNvPr id="4" name="Text Placeholder 3">
            <a:extLst>
              <a:ext uri="{FF2B5EF4-FFF2-40B4-BE49-F238E27FC236}">
                <a16:creationId xmlns:a16="http://schemas.microsoft.com/office/drawing/2014/main" id="{03ED7B6E-9A0E-3AB7-90EA-4C2D09C647D4}"/>
              </a:ext>
            </a:extLst>
          </p:cNvPr>
          <p:cNvSpPr txBox="1">
            <a:spLocks/>
          </p:cNvSpPr>
          <p:nvPr/>
        </p:nvSpPr>
        <p:spPr>
          <a:xfrm>
            <a:off x="1132051" y="6189093"/>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FINANCES</a:t>
            </a:r>
            <a:endParaRPr lang="en-US" dirty="0"/>
          </a:p>
        </p:txBody>
      </p:sp>
    </p:spTree>
    <p:extLst>
      <p:ext uri="{BB962C8B-B14F-4D97-AF65-F5344CB8AC3E}">
        <p14:creationId xmlns:p14="http://schemas.microsoft.com/office/powerpoint/2010/main" val="316778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2DFD2-12C5-C137-36D9-773BEA778CB8}"/>
              </a:ext>
            </a:extLst>
          </p:cNvPr>
          <p:cNvSpPr>
            <a:spLocks noGrp="1"/>
          </p:cNvSpPr>
          <p:nvPr>
            <p:ph type="title"/>
          </p:nvPr>
        </p:nvSpPr>
        <p:spPr>
          <a:xfrm>
            <a:off x="2018270" y="-174740"/>
            <a:ext cx="8610600" cy="1293028"/>
          </a:xfrm>
        </p:spPr>
        <p:txBody>
          <a:bodyPr>
            <a:normAutofit/>
          </a:bodyPr>
          <a:lstStyle/>
          <a:p>
            <a:r>
              <a:rPr lang="en-US" sz="3200" dirty="0"/>
              <a:t>Finances</a:t>
            </a:r>
            <a:r>
              <a:rPr lang="en-US" sz="3200" baseline="30000" dirty="0"/>
              <a:t>3</a:t>
            </a:r>
            <a:endParaRPr lang="en-US" sz="3200" dirty="0"/>
          </a:p>
        </p:txBody>
      </p:sp>
      <p:graphicFrame>
        <p:nvGraphicFramePr>
          <p:cNvPr id="4" name="Table 3">
            <a:extLst>
              <a:ext uri="{FF2B5EF4-FFF2-40B4-BE49-F238E27FC236}">
                <a16:creationId xmlns:a16="http://schemas.microsoft.com/office/drawing/2014/main" id="{1C5233AE-2EE9-12AF-5D5B-C7FEFBEB186E}"/>
              </a:ext>
            </a:extLst>
          </p:cNvPr>
          <p:cNvGraphicFramePr>
            <a:graphicFrameLocks noGrp="1"/>
          </p:cNvGraphicFramePr>
          <p:nvPr>
            <p:extLst>
              <p:ext uri="{D42A27DB-BD31-4B8C-83A1-F6EECF244321}">
                <p14:modId xmlns:p14="http://schemas.microsoft.com/office/powerpoint/2010/main" val="1379210644"/>
              </p:ext>
            </p:extLst>
          </p:nvPr>
        </p:nvGraphicFramePr>
        <p:xfrm>
          <a:off x="821320" y="893431"/>
          <a:ext cx="10820400" cy="4754880"/>
        </p:xfrm>
        <a:graphic>
          <a:graphicData uri="http://schemas.openxmlformats.org/drawingml/2006/table">
            <a:tbl>
              <a:tblPr firstRow="1" bandRow="1">
                <a:tableStyleId>{F5AB1C69-6EDB-4FF4-983F-18BD219EF322}</a:tableStyleId>
              </a:tblPr>
              <a:tblGrid>
                <a:gridCol w="5769426">
                  <a:extLst>
                    <a:ext uri="{9D8B030D-6E8A-4147-A177-3AD203B41FA5}">
                      <a16:colId xmlns:a16="http://schemas.microsoft.com/office/drawing/2014/main" val="2080628765"/>
                    </a:ext>
                  </a:extLst>
                </a:gridCol>
                <a:gridCol w="1338943">
                  <a:extLst>
                    <a:ext uri="{9D8B030D-6E8A-4147-A177-3AD203B41FA5}">
                      <a16:colId xmlns:a16="http://schemas.microsoft.com/office/drawing/2014/main" val="1143197195"/>
                    </a:ext>
                  </a:extLst>
                </a:gridCol>
                <a:gridCol w="1273629">
                  <a:extLst>
                    <a:ext uri="{9D8B030D-6E8A-4147-A177-3AD203B41FA5}">
                      <a16:colId xmlns:a16="http://schemas.microsoft.com/office/drawing/2014/main" val="1025059276"/>
                    </a:ext>
                  </a:extLst>
                </a:gridCol>
                <a:gridCol w="1186542">
                  <a:extLst>
                    <a:ext uri="{9D8B030D-6E8A-4147-A177-3AD203B41FA5}">
                      <a16:colId xmlns:a16="http://schemas.microsoft.com/office/drawing/2014/main" val="4201022385"/>
                    </a:ext>
                  </a:extLst>
                </a:gridCol>
                <a:gridCol w="1251860">
                  <a:extLst>
                    <a:ext uri="{9D8B030D-6E8A-4147-A177-3AD203B41FA5}">
                      <a16:colId xmlns:a16="http://schemas.microsoft.com/office/drawing/2014/main" val="2299463597"/>
                    </a:ext>
                  </a:extLst>
                </a:gridCol>
              </a:tblGrid>
              <a:tr h="314120">
                <a:tc>
                  <a:txBody>
                    <a:bodyPr/>
                    <a:lstStyle/>
                    <a:p>
                      <a:endParaRPr lang="en-US" dirty="0"/>
                    </a:p>
                  </a:txBody>
                  <a:tcPr/>
                </a:tc>
                <a:tc>
                  <a:txBody>
                    <a:bodyPr/>
                    <a:lstStyle/>
                    <a:p>
                      <a:pPr algn="r"/>
                      <a:r>
                        <a:rPr lang="en-US" dirty="0"/>
                        <a:t>2023</a:t>
                      </a:r>
                    </a:p>
                  </a:txBody>
                  <a:tcPr/>
                </a:tc>
                <a:tc>
                  <a:txBody>
                    <a:bodyPr/>
                    <a:lstStyle/>
                    <a:p>
                      <a:pPr algn="r"/>
                      <a:r>
                        <a:rPr lang="en-US" dirty="0"/>
                        <a:t>2022</a:t>
                      </a:r>
                    </a:p>
                  </a:txBody>
                  <a:tcPr/>
                </a:tc>
                <a:tc>
                  <a:txBody>
                    <a:bodyPr/>
                    <a:lstStyle/>
                    <a:p>
                      <a:pPr algn="r"/>
                      <a:r>
                        <a:rPr lang="en-US" dirty="0"/>
                        <a:t>2021</a:t>
                      </a:r>
                    </a:p>
                  </a:txBody>
                  <a:tcPr/>
                </a:tc>
                <a:tc>
                  <a:txBody>
                    <a:bodyPr/>
                    <a:lstStyle/>
                    <a:p>
                      <a:pPr algn="r"/>
                      <a:r>
                        <a:rPr lang="en-US" dirty="0"/>
                        <a:t>2020</a:t>
                      </a:r>
                    </a:p>
                  </a:txBody>
                  <a:tcPr/>
                </a:tc>
                <a:extLst>
                  <a:ext uri="{0D108BD9-81ED-4DB2-BD59-A6C34878D82A}">
                    <a16:rowId xmlns:a16="http://schemas.microsoft.com/office/drawing/2014/main" val="394834736"/>
                  </a:ext>
                </a:extLst>
              </a:tr>
              <a:tr h="314120">
                <a:tc>
                  <a:txBody>
                    <a:bodyPr/>
                    <a:lstStyle/>
                    <a:p>
                      <a:r>
                        <a:rPr lang="en-US" dirty="0"/>
                        <a:t>OPERATIONS</a:t>
                      </a:r>
                    </a:p>
                  </a:txBody>
                  <a:tcPr/>
                </a:tc>
                <a:tc>
                  <a:txBody>
                    <a:bodyPr/>
                    <a:lstStyle/>
                    <a:p>
                      <a:pPr algn="r"/>
                      <a:endParaRPr lang="en-US" dirty="0"/>
                    </a:p>
                  </a:txBody>
                  <a:tcPr/>
                </a:tc>
                <a:tc>
                  <a:txBody>
                    <a:bodyPr/>
                    <a:lstStyle/>
                    <a:p>
                      <a:pPr algn="r"/>
                      <a:endParaRPr lang="en-US" dirty="0"/>
                    </a:p>
                  </a:txBody>
                  <a:tcPr/>
                </a:tc>
                <a:tc>
                  <a:txBody>
                    <a:bodyPr/>
                    <a:lstStyle/>
                    <a:p>
                      <a:pPr algn="r"/>
                      <a:endParaRPr lang="en-US" dirty="0"/>
                    </a:p>
                  </a:txBody>
                  <a:tcPr/>
                </a:tc>
                <a:tc>
                  <a:txBody>
                    <a:bodyPr/>
                    <a:lstStyle/>
                    <a:p>
                      <a:pPr algn="r"/>
                      <a:endParaRPr lang="en-US" dirty="0"/>
                    </a:p>
                  </a:txBody>
                  <a:tcPr/>
                </a:tc>
                <a:extLst>
                  <a:ext uri="{0D108BD9-81ED-4DB2-BD59-A6C34878D82A}">
                    <a16:rowId xmlns:a16="http://schemas.microsoft.com/office/drawing/2014/main" val="3983253970"/>
                  </a:ext>
                </a:extLst>
              </a:tr>
              <a:tr h="314120">
                <a:tc>
                  <a:txBody>
                    <a:bodyPr/>
                    <a:lstStyle/>
                    <a:p>
                      <a:r>
                        <a:rPr lang="en-US" dirty="0"/>
                        <a:t>   Congregational and partnership Support</a:t>
                      </a:r>
                    </a:p>
                  </a:txBody>
                  <a:tcPr/>
                </a:tc>
                <a:tc>
                  <a:txBody>
                    <a:bodyPr/>
                    <a:lstStyle/>
                    <a:p>
                      <a:pPr algn="r"/>
                      <a:r>
                        <a:rPr lang="en-US" dirty="0"/>
                        <a:t>$1.6</a:t>
                      </a:r>
                    </a:p>
                  </a:txBody>
                  <a:tcPr/>
                </a:tc>
                <a:tc>
                  <a:txBody>
                    <a:bodyPr/>
                    <a:lstStyle/>
                    <a:p>
                      <a:pPr algn="r"/>
                      <a:r>
                        <a:rPr lang="en-US" dirty="0"/>
                        <a:t>$1.7</a:t>
                      </a:r>
                    </a:p>
                  </a:txBody>
                  <a:tcPr/>
                </a:tc>
                <a:tc>
                  <a:txBody>
                    <a:bodyPr/>
                    <a:lstStyle/>
                    <a:p>
                      <a:pPr algn="r"/>
                      <a:r>
                        <a:rPr lang="en-US" dirty="0"/>
                        <a:t>$1.7</a:t>
                      </a:r>
                    </a:p>
                  </a:txBody>
                  <a:tcPr/>
                </a:tc>
                <a:tc>
                  <a:txBody>
                    <a:bodyPr/>
                    <a:lstStyle/>
                    <a:p>
                      <a:pPr algn="r"/>
                      <a:r>
                        <a:rPr lang="en-US" dirty="0"/>
                        <a:t>$1.7</a:t>
                      </a:r>
                    </a:p>
                  </a:txBody>
                  <a:tcPr/>
                </a:tc>
                <a:extLst>
                  <a:ext uri="{0D108BD9-81ED-4DB2-BD59-A6C34878D82A}">
                    <a16:rowId xmlns:a16="http://schemas.microsoft.com/office/drawing/2014/main" val="1446070374"/>
                  </a:ext>
                </a:extLst>
              </a:tr>
              <a:tr h="314120">
                <a:tc>
                  <a:txBody>
                    <a:bodyPr/>
                    <a:lstStyle/>
                    <a:p>
                      <a:r>
                        <a:rPr lang="en-US" dirty="0"/>
                        <a:t>   Other*</a:t>
                      </a:r>
                    </a:p>
                  </a:txBody>
                  <a:tcPr/>
                </a:tc>
                <a:tc>
                  <a:txBody>
                    <a:bodyPr/>
                    <a:lstStyle/>
                    <a:p>
                      <a:pPr algn="r"/>
                      <a:r>
                        <a:rPr lang="en-US" dirty="0"/>
                        <a:t>0.9</a:t>
                      </a:r>
                    </a:p>
                  </a:txBody>
                  <a:tcPr/>
                </a:tc>
                <a:tc>
                  <a:txBody>
                    <a:bodyPr/>
                    <a:lstStyle/>
                    <a:p>
                      <a:pPr algn="r"/>
                      <a:r>
                        <a:rPr lang="en-US" dirty="0"/>
                        <a:t>0.4</a:t>
                      </a:r>
                    </a:p>
                  </a:txBody>
                  <a:tcPr/>
                </a:tc>
                <a:tc>
                  <a:txBody>
                    <a:bodyPr/>
                    <a:lstStyle/>
                    <a:p>
                      <a:pPr algn="r"/>
                      <a:r>
                        <a:rPr lang="en-US" dirty="0"/>
                        <a:t>0.5</a:t>
                      </a:r>
                    </a:p>
                  </a:txBody>
                  <a:tcPr/>
                </a:tc>
                <a:tc>
                  <a:txBody>
                    <a:bodyPr/>
                    <a:lstStyle/>
                    <a:p>
                      <a:pPr algn="r"/>
                      <a:r>
                        <a:rPr lang="en-US" dirty="0"/>
                        <a:t>1.4</a:t>
                      </a:r>
                    </a:p>
                  </a:txBody>
                  <a:tcPr/>
                </a:tc>
                <a:extLst>
                  <a:ext uri="{0D108BD9-81ED-4DB2-BD59-A6C34878D82A}">
                    <a16:rowId xmlns:a16="http://schemas.microsoft.com/office/drawing/2014/main" val="2664352740"/>
                  </a:ext>
                </a:extLst>
              </a:tr>
              <a:tr h="314120">
                <a:tc>
                  <a:txBody>
                    <a:bodyPr/>
                    <a:lstStyle/>
                    <a:p>
                      <a:r>
                        <a:rPr lang="en-US" dirty="0"/>
                        <a:t>   Revenue**</a:t>
                      </a:r>
                    </a:p>
                  </a:txBody>
                  <a:tcPr/>
                </a:tc>
                <a:tc>
                  <a:txBody>
                    <a:bodyPr/>
                    <a:lstStyle/>
                    <a:p>
                      <a:pPr algn="r"/>
                      <a:r>
                        <a:rPr lang="en-US" dirty="0"/>
                        <a:t>0.6</a:t>
                      </a:r>
                    </a:p>
                  </a:txBody>
                  <a:tcPr/>
                </a:tc>
                <a:tc>
                  <a:txBody>
                    <a:bodyPr/>
                    <a:lstStyle/>
                    <a:p>
                      <a:pPr algn="r"/>
                      <a:r>
                        <a:rPr lang="en-US" dirty="0"/>
                        <a:t>0.9</a:t>
                      </a:r>
                    </a:p>
                  </a:txBody>
                  <a:tcPr/>
                </a:tc>
                <a:tc>
                  <a:txBody>
                    <a:bodyPr/>
                    <a:lstStyle/>
                    <a:p>
                      <a:pPr algn="r"/>
                      <a:r>
                        <a:rPr lang="en-US" dirty="0"/>
                        <a:t>0.6</a:t>
                      </a:r>
                    </a:p>
                  </a:txBody>
                  <a:tcPr/>
                </a:tc>
                <a:tc>
                  <a:txBody>
                    <a:bodyPr/>
                    <a:lstStyle/>
                    <a:p>
                      <a:pPr algn="r"/>
                      <a:r>
                        <a:rPr lang="en-US" dirty="0"/>
                        <a:t>0.4</a:t>
                      </a:r>
                    </a:p>
                  </a:txBody>
                  <a:tcPr/>
                </a:tc>
                <a:extLst>
                  <a:ext uri="{0D108BD9-81ED-4DB2-BD59-A6C34878D82A}">
                    <a16:rowId xmlns:a16="http://schemas.microsoft.com/office/drawing/2014/main" val="3608264215"/>
                  </a:ext>
                </a:extLst>
              </a:tr>
              <a:tr h="314120">
                <a:tc>
                  <a:txBody>
                    <a:bodyPr/>
                    <a:lstStyle/>
                    <a:p>
                      <a:r>
                        <a:rPr lang="en-US" b="1" dirty="0"/>
                        <a:t>          TOTAL</a:t>
                      </a:r>
                    </a:p>
                  </a:txBody>
                  <a:tcPr/>
                </a:tc>
                <a:tc>
                  <a:txBody>
                    <a:bodyPr/>
                    <a:lstStyle/>
                    <a:p>
                      <a:pPr algn="r"/>
                      <a:r>
                        <a:rPr lang="en-US" b="1" dirty="0"/>
                        <a:t>$3.1</a:t>
                      </a:r>
                    </a:p>
                  </a:txBody>
                  <a:tcPr/>
                </a:tc>
                <a:tc>
                  <a:txBody>
                    <a:bodyPr/>
                    <a:lstStyle/>
                    <a:p>
                      <a:pPr algn="r"/>
                      <a:r>
                        <a:rPr lang="en-US" b="1" dirty="0"/>
                        <a:t>$3.0</a:t>
                      </a:r>
                    </a:p>
                  </a:txBody>
                  <a:tcPr/>
                </a:tc>
                <a:tc>
                  <a:txBody>
                    <a:bodyPr/>
                    <a:lstStyle/>
                    <a:p>
                      <a:pPr algn="r"/>
                      <a:r>
                        <a:rPr lang="en-US" b="1" dirty="0"/>
                        <a:t>$2.8</a:t>
                      </a:r>
                    </a:p>
                  </a:txBody>
                  <a:tcPr/>
                </a:tc>
                <a:tc>
                  <a:txBody>
                    <a:bodyPr/>
                    <a:lstStyle/>
                    <a:p>
                      <a:pPr algn="r"/>
                      <a:r>
                        <a:rPr lang="en-US" b="1" dirty="0"/>
                        <a:t>$3.5</a:t>
                      </a:r>
                    </a:p>
                  </a:txBody>
                  <a:tcPr/>
                </a:tc>
                <a:extLst>
                  <a:ext uri="{0D108BD9-81ED-4DB2-BD59-A6C34878D82A}">
                    <a16:rowId xmlns:a16="http://schemas.microsoft.com/office/drawing/2014/main" val="333362047"/>
                  </a:ext>
                </a:extLst>
              </a:tr>
              <a:tr h="314120">
                <a:tc>
                  <a:txBody>
                    <a:bodyPr/>
                    <a:lstStyle/>
                    <a:p>
                      <a:endParaRPr lang="en-US" dirty="0"/>
                    </a:p>
                  </a:txBody>
                  <a:tcPr/>
                </a:tc>
                <a:tc>
                  <a:txBody>
                    <a:bodyPr/>
                    <a:lstStyle/>
                    <a:p>
                      <a:pPr algn="r"/>
                      <a:endParaRPr lang="en-US" dirty="0"/>
                    </a:p>
                  </a:txBody>
                  <a:tcPr/>
                </a:tc>
                <a:tc>
                  <a:txBody>
                    <a:bodyPr/>
                    <a:lstStyle/>
                    <a:p>
                      <a:pPr algn="r"/>
                      <a:endParaRPr lang="en-US" dirty="0"/>
                    </a:p>
                  </a:txBody>
                  <a:tcPr/>
                </a:tc>
                <a:tc>
                  <a:txBody>
                    <a:bodyPr/>
                    <a:lstStyle/>
                    <a:p>
                      <a:pPr algn="r"/>
                      <a:endParaRPr lang="en-US" dirty="0"/>
                    </a:p>
                  </a:txBody>
                  <a:tcPr/>
                </a:tc>
                <a:tc>
                  <a:txBody>
                    <a:bodyPr/>
                    <a:lstStyle/>
                    <a:p>
                      <a:pPr algn="r"/>
                      <a:endParaRPr lang="en-US" dirty="0"/>
                    </a:p>
                  </a:txBody>
                  <a:tcPr/>
                </a:tc>
                <a:extLst>
                  <a:ext uri="{0D108BD9-81ED-4DB2-BD59-A6C34878D82A}">
                    <a16:rowId xmlns:a16="http://schemas.microsoft.com/office/drawing/2014/main" val="2313537066"/>
                  </a:ext>
                </a:extLst>
              </a:tr>
              <a:tr h="314120">
                <a:tc>
                  <a:txBody>
                    <a:bodyPr/>
                    <a:lstStyle/>
                    <a:p>
                      <a:r>
                        <a:rPr lang="en-US" dirty="0"/>
                        <a:t>EXPENSES***</a:t>
                      </a:r>
                    </a:p>
                  </a:txBody>
                  <a:tcPr/>
                </a:tc>
                <a:tc>
                  <a:txBody>
                    <a:bodyPr/>
                    <a:lstStyle/>
                    <a:p>
                      <a:pPr algn="r"/>
                      <a:r>
                        <a:rPr lang="en-US" dirty="0"/>
                        <a:t>$2.5</a:t>
                      </a:r>
                    </a:p>
                  </a:txBody>
                  <a:tcPr/>
                </a:tc>
                <a:tc>
                  <a:txBody>
                    <a:bodyPr/>
                    <a:lstStyle/>
                    <a:p>
                      <a:pPr algn="r"/>
                      <a:r>
                        <a:rPr lang="en-US" dirty="0"/>
                        <a:t>$2.4</a:t>
                      </a:r>
                    </a:p>
                  </a:txBody>
                  <a:tcPr/>
                </a:tc>
                <a:tc>
                  <a:txBody>
                    <a:bodyPr/>
                    <a:lstStyle/>
                    <a:p>
                      <a:pPr algn="r"/>
                      <a:r>
                        <a:rPr lang="en-US" dirty="0"/>
                        <a:t>$2.4</a:t>
                      </a:r>
                    </a:p>
                  </a:txBody>
                  <a:tcPr/>
                </a:tc>
                <a:tc>
                  <a:txBody>
                    <a:bodyPr/>
                    <a:lstStyle/>
                    <a:p>
                      <a:pPr algn="r"/>
                      <a:r>
                        <a:rPr lang="en-US" dirty="0"/>
                        <a:t>$2.6</a:t>
                      </a:r>
                    </a:p>
                  </a:txBody>
                  <a:tcPr/>
                </a:tc>
                <a:extLst>
                  <a:ext uri="{0D108BD9-81ED-4DB2-BD59-A6C34878D82A}">
                    <a16:rowId xmlns:a16="http://schemas.microsoft.com/office/drawing/2014/main" val="2185515412"/>
                  </a:ext>
                </a:extLst>
              </a:tr>
              <a:tr h="314120">
                <a:tc>
                  <a:txBody>
                    <a:bodyPr/>
                    <a:lstStyle/>
                    <a:p>
                      <a:r>
                        <a:rPr lang="en-US" dirty="0"/>
                        <a:t>          TOTAL INCOME IN EXCESS OF EXPENSES</a:t>
                      </a:r>
                    </a:p>
                  </a:txBody>
                  <a:tcPr/>
                </a:tc>
                <a:tc>
                  <a:txBody>
                    <a:bodyPr/>
                    <a:lstStyle/>
                    <a:p>
                      <a:pPr algn="r"/>
                      <a:r>
                        <a:rPr lang="en-US" dirty="0"/>
                        <a:t>0.6</a:t>
                      </a:r>
                    </a:p>
                  </a:txBody>
                  <a:tcPr/>
                </a:tc>
                <a:tc>
                  <a:txBody>
                    <a:bodyPr/>
                    <a:lstStyle/>
                    <a:p>
                      <a:pPr algn="r"/>
                      <a:r>
                        <a:rPr lang="en-US" dirty="0"/>
                        <a:t>0.6</a:t>
                      </a:r>
                    </a:p>
                  </a:txBody>
                  <a:tcPr/>
                </a:tc>
                <a:tc>
                  <a:txBody>
                    <a:bodyPr/>
                    <a:lstStyle/>
                    <a:p>
                      <a:pPr algn="r"/>
                      <a:r>
                        <a:rPr lang="en-US" dirty="0"/>
                        <a:t>0.4</a:t>
                      </a:r>
                    </a:p>
                  </a:txBody>
                  <a:tcPr/>
                </a:tc>
                <a:tc>
                  <a:txBody>
                    <a:bodyPr/>
                    <a:lstStyle/>
                    <a:p>
                      <a:pPr algn="r"/>
                      <a:r>
                        <a:rPr lang="en-US" dirty="0"/>
                        <a:t>0.9</a:t>
                      </a:r>
                    </a:p>
                  </a:txBody>
                  <a:tcPr/>
                </a:tc>
                <a:extLst>
                  <a:ext uri="{0D108BD9-81ED-4DB2-BD59-A6C34878D82A}">
                    <a16:rowId xmlns:a16="http://schemas.microsoft.com/office/drawing/2014/main" val="1018470923"/>
                  </a:ext>
                </a:extLst>
              </a:tr>
              <a:tr h="314120">
                <a:tc>
                  <a:txBody>
                    <a:bodyPr/>
                    <a:lstStyle/>
                    <a:p>
                      <a:endParaRPr lang="en-US" dirty="0"/>
                    </a:p>
                  </a:txBody>
                  <a:tcPr/>
                </a:tc>
                <a:tc>
                  <a:txBody>
                    <a:bodyPr/>
                    <a:lstStyle/>
                    <a:p>
                      <a:pPr algn="r"/>
                      <a:endParaRPr lang="en-US" dirty="0"/>
                    </a:p>
                  </a:txBody>
                  <a:tcPr/>
                </a:tc>
                <a:tc>
                  <a:txBody>
                    <a:bodyPr/>
                    <a:lstStyle/>
                    <a:p>
                      <a:pPr algn="r"/>
                      <a:endParaRPr lang="en-US" dirty="0"/>
                    </a:p>
                  </a:txBody>
                  <a:tcPr/>
                </a:tc>
                <a:tc>
                  <a:txBody>
                    <a:bodyPr/>
                    <a:lstStyle/>
                    <a:p>
                      <a:pPr algn="r"/>
                      <a:endParaRPr lang="en-US" dirty="0"/>
                    </a:p>
                  </a:txBody>
                  <a:tcPr/>
                </a:tc>
                <a:tc>
                  <a:txBody>
                    <a:bodyPr/>
                    <a:lstStyle/>
                    <a:p>
                      <a:pPr algn="r"/>
                      <a:endParaRPr lang="en-US" dirty="0"/>
                    </a:p>
                  </a:txBody>
                  <a:tcPr/>
                </a:tc>
                <a:extLst>
                  <a:ext uri="{0D108BD9-81ED-4DB2-BD59-A6C34878D82A}">
                    <a16:rowId xmlns:a16="http://schemas.microsoft.com/office/drawing/2014/main" val="2332458052"/>
                  </a:ext>
                </a:extLst>
              </a:tr>
              <a:tr h="314120">
                <a:tc>
                  <a:txBody>
                    <a:bodyPr/>
                    <a:lstStyle/>
                    <a:p>
                      <a:r>
                        <a:rPr lang="en-US" dirty="0"/>
                        <a:t>Nonoperating income (expense)****</a:t>
                      </a:r>
                    </a:p>
                  </a:txBody>
                  <a:tcPr/>
                </a:tc>
                <a:tc>
                  <a:txBody>
                    <a:bodyPr/>
                    <a:lstStyle/>
                    <a:p>
                      <a:pPr algn="r"/>
                      <a:r>
                        <a:rPr lang="en-US" dirty="0"/>
                        <a:t>(2.0)</a:t>
                      </a:r>
                    </a:p>
                  </a:txBody>
                  <a:tcPr/>
                </a:tc>
                <a:tc>
                  <a:txBody>
                    <a:bodyPr/>
                    <a:lstStyle/>
                    <a:p>
                      <a:pPr algn="r"/>
                      <a:r>
                        <a:rPr lang="en-US" dirty="0"/>
                        <a:t>0.9</a:t>
                      </a:r>
                    </a:p>
                  </a:txBody>
                  <a:tcPr/>
                </a:tc>
                <a:tc>
                  <a:txBody>
                    <a:bodyPr/>
                    <a:lstStyle/>
                    <a:p>
                      <a:pPr algn="r"/>
                      <a:r>
                        <a:rPr lang="en-US" dirty="0"/>
                        <a:t>1.4</a:t>
                      </a:r>
                    </a:p>
                  </a:txBody>
                  <a:tcPr/>
                </a:tc>
                <a:tc>
                  <a:txBody>
                    <a:bodyPr/>
                    <a:lstStyle/>
                    <a:p>
                      <a:pPr algn="r"/>
                      <a:r>
                        <a:rPr lang="en-US" dirty="0"/>
                        <a:t>4.7</a:t>
                      </a:r>
                    </a:p>
                  </a:txBody>
                  <a:tcPr/>
                </a:tc>
                <a:extLst>
                  <a:ext uri="{0D108BD9-81ED-4DB2-BD59-A6C34878D82A}">
                    <a16:rowId xmlns:a16="http://schemas.microsoft.com/office/drawing/2014/main" val="2855406051"/>
                  </a:ext>
                </a:extLst>
              </a:tr>
              <a:tr h="314120">
                <a:tc>
                  <a:txBody>
                    <a:bodyPr/>
                    <a:lstStyle/>
                    <a:p>
                      <a:endParaRPr lang="en-US" dirty="0"/>
                    </a:p>
                  </a:txBody>
                  <a:tcPr/>
                </a:tc>
                <a:tc>
                  <a:txBody>
                    <a:bodyPr/>
                    <a:lstStyle/>
                    <a:p>
                      <a:pPr algn="r"/>
                      <a:endParaRPr lang="en-US" b="1" dirty="0"/>
                    </a:p>
                  </a:txBody>
                  <a:tcPr/>
                </a:tc>
                <a:tc>
                  <a:txBody>
                    <a:bodyPr/>
                    <a:lstStyle/>
                    <a:p>
                      <a:pPr algn="r"/>
                      <a:endParaRPr lang="en-US" b="1" dirty="0"/>
                    </a:p>
                  </a:txBody>
                  <a:tcPr/>
                </a:tc>
                <a:tc>
                  <a:txBody>
                    <a:bodyPr/>
                    <a:lstStyle/>
                    <a:p>
                      <a:pPr algn="r"/>
                      <a:endParaRPr lang="en-US" b="1" dirty="0"/>
                    </a:p>
                  </a:txBody>
                  <a:tcPr/>
                </a:tc>
                <a:tc>
                  <a:txBody>
                    <a:bodyPr/>
                    <a:lstStyle/>
                    <a:p>
                      <a:pPr algn="r"/>
                      <a:endParaRPr lang="en-US" b="1" dirty="0"/>
                    </a:p>
                  </a:txBody>
                  <a:tcPr/>
                </a:tc>
                <a:extLst>
                  <a:ext uri="{0D108BD9-81ED-4DB2-BD59-A6C34878D82A}">
                    <a16:rowId xmlns:a16="http://schemas.microsoft.com/office/drawing/2014/main" val="1564768090"/>
                  </a:ext>
                </a:extLst>
              </a:tr>
              <a:tr h="314120">
                <a:tc>
                  <a:txBody>
                    <a:bodyPr/>
                    <a:lstStyle/>
                    <a:p>
                      <a:r>
                        <a:rPr lang="en-US" sz="1800" b="1" kern="1200" dirty="0">
                          <a:solidFill>
                            <a:schemeClr val="dk1"/>
                          </a:solidFill>
                          <a:effectLst/>
                          <a:latin typeface="+mn-lt"/>
                          <a:ea typeface="+mn-ea"/>
                          <a:cs typeface="+mn-cs"/>
                        </a:rPr>
                        <a:t>          NET INCREASE (DECREASE) IN NET ASSETS	</a:t>
                      </a:r>
                      <a:r>
                        <a:rPr lang="en-US" dirty="0">
                          <a:effectLst/>
                        </a:rPr>
                        <a:t> </a:t>
                      </a:r>
                      <a:endParaRPr lang="en-US" dirty="0"/>
                    </a:p>
                  </a:txBody>
                  <a:tcPr/>
                </a:tc>
                <a:tc>
                  <a:txBody>
                    <a:bodyPr/>
                    <a:lstStyle/>
                    <a:p>
                      <a:pPr algn="r"/>
                      <a:r>
                        <a:rPr lang="en-US" b="1" dirty="0"/>
                        <a:t>($1.4)</a:t>
                      </a:r>
                    </a:p>
                  </a:txBody>
                  <a:tcPr/>
                </a:tc>
                <a:tc>
                  <a:txBody>
                    <a:bodyPr/>
                    <a:lstStyle/>
                    <a:p>
                      <a:pPr algn="r"/>
                      <a:r>
                        <a:rPr lang="en-US" b="1" dirty="0"/>
                        <a:t>$1.5</a:t>
                      </a:r>
                    </a:p>
                  </a:txBody>
                  <a:tcPr/>
                </a:tc>
                <a:tc>
                  <a:txBody>
                    <a:bodyPr/>
                    <a:lstStyle/>
                    <a:p>
                      <a:pPr algn="r"/>
                      <a:r>
                        <a:rPr lang="en-US" b="1" dirty="0"/>
                        <a:t>$1.8</a:t>
                      </a:r>
                    </a:p>
                  </a:txBody>
                  <a:tcPr/>
                </a:tc>
                <a:tc>
                  <a:txBody>
                    <a:bodyPr/>
                    <a:lstStyle/>
                    <a:p>
                      <a:pPr algn="r"/>
                      <a:r>
                        <a:rPr lang="en-US" b="1" dirty="0"/>
                        <a:t>$5.6</a:t>
                      </a:r>
                    </a:p>
                  </a:txBody>
                  <a:tcPr/>
                </a:tc>
                <a:extLst>
                  <a:ext uri="{0D108BD9-81ED-4DB2-BD59-A6C34878D82A}">
                    <a16:rowId xmlns:a16="http://schemas.microsoft.com/office/drawing/2014/main" val="3050586172"/>
                  </a:ext>
                </a:extLst>
              </a:tr>
            </a:tbl>
          </a:graphicData>
        </a:graphic>
      </p:graphicFrame>
      <p:sp>
        <p:nvSpPr>
          <p:cNvPr id="5" name="TextBox 4">
            <a:extLst>
              <a:ext uri="{FF2B5EF4-FFF2-40B4-BE49-F238E27FC236}">
                <a16:creationId xmlns:a16="http://schemas.microsoft.com/office/drawing/2014/main" id="{ECBE324D-897C-7623-AB51-9208554151A7}"/>
              </a:ext>
            </a:extLst>
          </p:cNvPr>
          <p:cNvSpPr txBox="1"/>
          <p:nvPr/>
        </p:nvSpPr>
        <p:spPr>
          <a:xfrm>
            <a:off x="821320" y="5647945"/>
            <a:ext cx="10820400" cy="1292662"/>
          </a:xfrm>
          <a:prstGeom prst="rect">
            <a:avLst/>
          </a:prstGeom>
          <a:noFill/>
        </p:spPr>
        <p:txBody>
          <a:bodyPr wrap="square" rtlCol="0">
            <a:spAutoFit/>
          </a:bodyPr>
          <a:lstStyle/>
          <a:p>
            <a:r>
              <a:rPr lang="en-US" sz="1200" dirty="0"/>
              <a:t> </a:t>
            </a:r>
            <a:r>
              <a:rPr lang="en-US" sz="1200" dirty="0">
                <a:effectLst/>
                <a:ea typeface="Times New Roman" panose="02020603050405020304" pitchFamily="18" charset="0"/>
              </a:rPr>
              <a:t>*Primarily beneficial interest in perpetual trust.</a:t>
            </a:r>
          </a:p>
          <a:p>
            <a:pPr marL="0" marR="0" algn="just">
              <a:spcBef>
                <a:spcPts val="0"/>
              </a:spcBef>
              <a:spcAft>
                <a:spcPts val="0"/>
              </a:spcAft>
            </a:pPr>
            <a:r>
              <a:rPr lang="en-US" sz="1200" dirty="0">
                <a:effectLst/>
                <a:ea typeface="Times New Roman" panose="02020603050405020304" pitchFamily="18" charset="0"/>
              </a:rPr>
              <a:t>** Primarily income from investments.</a:t>
            </a:r>
          </a:p>
          <a:p>
            <a:pPr marL="0" marR="0" algn="just">
              <a:spcBef>
                <a:spcPts val="0"/>
              </a:spcBef>
              <a:spcAft>
                <a:spcPts val="0"/>
              </a:spcAft>
            </a:pPr>
            <a:r>
              <a:rPr lang="en-US" sz="1200" dirty="0">
                <a:effectLst/>
                <a:ea typeface="Times New Roman" panose="02020603050405020304" pitchFamily="18" charset="0"/>
              </a:rPr>
              <a:t>*** Includes approximately a 0.8 million contribution to the ELCA each year. Also included are operating expenses of $1.4 million in 2023, $1.3 million in 2022, $1.3 million in 2021, and $1.6 million in 2020.</a:t>
            </a:r>
          </a:p>
          <a:p>
            <a:pPr marL="0" marR="0" algn="just">
              <a:spcBef>
                <a:spcPts val="0"/>
              </a:spcBef>
              <a:spcAft>
                <a:spcPts val="0"/>
              </a:spcAft>
            </a:pPr>
            <a:r>
              <a:rPr lang="en-US" sz="1200" dirty="0">
                <a:effectLst/>
                <a:ea typeface="Times New Roman" panose="02020603050405020304" pitchFamily="18" charset="0"/>
              </a:rPr>
              <a:t>**** Primarily reportable fluctuations in market value of investments and, in 2020, proceeds less expenses from the sale of Church property.</a:t>
            </a:r>
          </a:p>
          <a:p>
            <a:endParaRPr lang="en-US" dirty="0"/>
          </a:p>
        </p:txBody>
      </p:sp>
    </p:spTree>
    <p:extLst>
      <p:ext uri="{BB962C8B-B14F-4D97-AF65-F5344CB8AC3E}">
        <p14:creationId xmlns:p14="http://schemas.microsoft.com/office/powerpoint/2010/main" val="303211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E8BA83-8604-A01C-D4F3-ECB07562E290}"/>
              </a:ext>
            </a:extLst>
          </p:cNvPr>
          <p:cNvSpPr>
            <a:spLocks noGrp="1"/>
          </p:cNvSpPr>
          <p:nvPr>
            <p:ph idx="1"/>
          </p:nvPr>
        </p:nvSpPr>
        <p:spPr>
          <a:xfrm>
            <a:off x="685800" y="1338944"/>
            <a:ext cx="10820400" cy="4781770"/>
          </a:xfrm>
        </p:spPr>
        <p:txBody>
          <a:bodyPr>
            <a:normAutofit fontScale="40000" lnSpcReduction="20000"/>
          </a:bodyPr>
          <a:lstStyle/>
          <a:p>
            <a:pPr marL="0" marR="0" indent="0" algn="just">
              <a:lnSpc>
                <a:spcPct val="120000"/>
              </a:lnSpc>
              <a:spcAft>
                <a:spcPts val="0"/>
              </a:spcAft>
              <a:buNone/>
            </a:pPr>
            <a:r>
              <a:rPr lang="en-US" sz="4000" b="1" dirty="0">
                <a:effectLst/>
                <a:ea typeface="Times New Roman" panose="02020603050405020304" pitchFamily="18" charset="0"/>
              </a:rPr>
              <a:t>The Synod’s net assets were $13.5 million in 2023, </a:t>
            </a:r>
            <a:r>
              <a:rPr lang="en-US" sz="4000" dirty="0">
                <a:effectLst/>
                <a:ea typeface="Times New Roman" panose="02020603050405020304" pitchFamily="18" charset="0"/>
              </a:rPr>
              <a:t>$14.9 million in 2022, $13.4 million in 2021, and $11.6 million in 2020. The 1.4 million decrease in 2023 is primarily a result of the decline in market value of investments. Although a gain or loss is not realized until the investment is sold, for accounting purposes, it must be reported in the period in which the market value changed. Investments as reported on the Synod’s balance sheet were valued at $9.8 million in 2023, $10.7 million in 2022, $9.4 in 2021 and $6.2  million in 2020.</a:t>
            </a:r>
            <a:r>
              <a:rPr lang="en-US" sz="4000" baseline="30000" dirty="0">
                <a:ea typeface="Times New Roman" panose="02020603050405020304" pitchFamily="18" charset="0"/>
              </a:rPr>
              <a:t>9</a:t>
            </a:r>
            <a:endParaRPr lang="en-US" sz="4000" dirty="0">
              <a:effectLst/>
              <a:ea typeface="Times New Roman" panose="02020603050405020304" pitchFamily="18" charset="0"/>
            </a:endParaRPr>
          </a:p>
          <a:p>
            <a:pPr marL="0" marR="0" indent="0" algn="just">
              <a:lnSpc>
                <a:spcPct val="120000"/>
              </a:lnSpc>
              <a:spcAft>
                <a:spcPts val="0"/>
              </a:spcAft>
              <a:buNone/>
            </a:pPr>
            <a:r>
              <a:rPr lang="en-US" sz="4000" dirty="0">
                <a:effectLst/>
                <a:ea typeface="Times New Roman" panose="02020603050405020304" pitchFamily="18" charset="0"/>
              </a:rPr>
              <a:t>Of primary concern is the decline in contributions from congregations’ partnership support since the pandemic. The Synod sends 50% of contributions from congregations to the ELCA. The decline in these contributions not only negatively affects the Synod but also the ELCA. Also, it should be noted that, the decline has continued thus far in the 2024 fiscal year.</a:t>
            </a:r>
          </a:p>
          <a:p>
            <a:pPr marL="0" marR="0" indent="0" algn="just">
              <a:lnSpc>
                <a:spcPct val="120000"/>
              </a:lnSpc>
              <a:spcAft>
                <a:spcPts val="0"/>
              </a:spcAft>
              <a:buNone/>
            </a:pPr>
            <a:r>
              <a:rPr lang="en-US" sz="4000" dirty="0">
                <a:effectLst/>
                <a:ea typeface="Times New Roman" panose="02020603050405020304" pitchFamily="18" charset="0"/>
              </a:rPr>
              <a:t>Proceeds from the sale of church properties was $0.5 million in 2022, $0.5 million in 2021, and 4.3 million in 2020. No church properties were sold in 2023. The property of closed congregations is transferred to the Synod and subsequently sold. This trend indicates that struggling congregations are closing and thus, eroding the Synod’s support base.</a:t>
            </a:r>
          </a:p>
          <a:p>
            <a:pPr marL="0" marR="0" indent="0" algn="just">
              <a:lnSpc>
                <a:spcPct val="120000"/>
              </a:lnSpc>
              <a:spcAft>
                <a:spcPts val="0"/>
              </a:spcAft>
              <a:buNone/>
            </a:pPr>
            <a:r>
              <a:rPr lang="en-US" sz="4000" dirty="0">
                <a:effectLst/>
                <a:ea typeface="Times New Roman" panose="02020603050405020304" pitchFamily="18" charset="0"/>
              </a:rPr>
              <a:t>It should be noted that the gains and losses from investments as reported above include changes in the market value of these investments. Changes in the market value of investment are not realize until the investment is sold or redeemed. With the market’s volatility recently, future swings may cause significant changes in the Synod’s net assets.</a:t>
            </a:r>
            <a:r>
              <a:rPr lang="en-US" sz="4000" baseline="30000" dirty="0">
                <a:effectLst/>
                <a:ea typeface="Times New Roman" panose="02020603050405020304" pitchFamily="18" charset="0"/>
              </a:rPr>
              <a:t>3</a:t>
            </a:r>
            <a:endParaRPr lang="en-US" dirty="0"/>
          </a:p>
        </p:txBody>
      </p:sp>
      <p:sp>
        <p:nvSpPr>
          <p:cNvPr id="5" name="Title 4">
            <a:extLst>
              <a:ext uri="{FF2B5EF4-FFF2-40B4-BE49-F238E27FC236}">
                <a16:creationId xmlns:a16="http://schemas.microsoft.com/office/drawing/2014/main" id="{8F9CD59E-9237-31AA-E18E-6E7612241D56}"/>
              </a:ext>
            </a:extLst>
          </p:cNvPr>
          <p:cNvSpPr>
            <a:spLocks noGrp="1"/>
          </p:cNvSpPr>
          <p:nvPr>
            <p:ph type="title"/>
          </p:nvPr>
        </p:nvSpPr>
        <p:spPr>
          <a:xfrm>
            <a:off x="2775858" y="165658"/>
            <a:ext cx="8610600" cy="1293028"/>
          </a:xfrm>
        </p:spPr>
        <p:txBody>
          <a:bodyPr>
            <a:normAutofit/>
          </a:bodyPr>
          <a:lstStyle/>
          <a:p>
            <a:r>
              <a:rPr lang="en-US" sz="3200" dirty="0"/>
              <a:t>Synod assets</a:t>
            </a:r>
          </a:p>
        </p:txBody>
      </p:sp>
      <p:sp>
        <p:nvSpPr>
          <p:cNvPr id="2" name="Text Placeholder 3">
            <a:extLst>
              <a:ext uri="{FF2B5EF4-FFF2-40B4-BE49-F238E27FC236}">
                <a16:creationId xmlns:a16="http://schemas.microsoft.com/office/drawing/2014/main" id="{D6EC1752-C3D0-7946-0C41-45513C370FA4}"/>
              </a:ext>
            </a:extLst>
          </p:cNvPr>
          <p:cNvSpPr txBox="1">
            <a:spLocks/>
          </p:cNvSpPr>
          <p:nvPr/>
        </p:nvSpPr>
        <p:spPr>
          <a:xfrm>
            <a:off x="1132051" y="6189093"/>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FINANCES</a:t>
            </a:r>
            <a:endParaRPr lang="en-US" dirty="0"/>
          </a:p>
        </p:txBody>
      </p:sp>
    </p:spTree>
    <p:extLst>
      <p:ext uri="{BB962C8B-B14F-4D97-AF65-F5344CB8AC3E}">
        <p14:creationId xmlns:p14="http://schemas.microsoft.com/office/powerpoint/2010/main" val="401088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C1E03-A5F3-7483-B5F5-75FC8B52A3BD}"/>
              </a:ext>
            </a:extLst>
          </p:cNvPr>
          <p:cNvSpPr>
            <a:spLocks noGrp="1"/>
          </p:cNvSpPr>
          <p:nvPr>
            <p:ph type="title"/>
          </p:nvPr>
        </p:nvSpPr>
        <p:spPr>
          <a:xfrm>
            <a:off x="2732315" y="152399"/>
            <a:ext cx="9056914" cy="1295401"/>
          </a:xfrm>
        </p:spPr>
        <p:txBody>
          <a:bodyPr>
            <a:normAutofit/>
          </a:bodyPr>
          <a:lstStyle/>
          <a:p>
            <a:r>
              <a:rPr lang="en-US" sz="3200" dirty="0"/>
              <a:t>disbursement breakdown for 2022</a:t>
            </a:r>
            <a:r>
              <a:rPr lang="en-US" sz="3200" baseline="30000" dirty="0"/>
              <a:t>3</a:t>
            </a:r>
            <a:endParaRPr lang="en-US" sz="3200" dirty="0"/>
          </a:p>
        </p:txBody>
      </p:sp>
      <p:graphicFrame>
        <p:nvGraphicFramePr>
          <p:cNvPr id="6" name="Chart 5">
            <a:extLst>
              <a:ext uri="{FF2B5EF4-FFF2-40B4-BE49-F238E27FC236}">
                <a16:creationId xmlns:a16="http://schemas.microsoft.com/office/drawing/2014/main" id="{06F991D7-526E-A9CF-D405-1962D3E0667F}"/>
              </a:ext>
            </a:extLst>
          </p:cNvPr>
          <p:cNvGraphicFramePr>
            <a:graphicFrameLocks/>
          </p:cNvGraphicFramePr>
          <p:nvPr>
            <p:extLst>
              <p:ext uri="{D42A27DB-BD31-4B8C-83A1-F6EECF244321}">
                <p14:modId xmlns:p14="http://schemas.microsoft.com/office/powerpoint/2010/main" val="77875527"/>
              </p:ext>
            </p:extLst>
          </p:nvPr>
        </p:nvGraphicFramePr>
        <p:xfrm>
          <a:off x="696685" y="1578428"/>
          <a:ext cx="11092543" cy="496388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3">
            <a:extLst>
              <a:ext uri="{FF2B5EF4-FFF2-40B4-BE49-F238E27FC236}">
                <a16:creationId xmlns:a16="http://schemas.microsoft.com/office/drawing/2014/main" id="{546A269A-0F2C-6786-A531-15D3749B5B72}"/>
              </a:ext>
            </a:extLst>
          </p:cNvPr>
          <p:cNvSpPr txBox="1">
            <a:spLocks/>
          </p:cNvSpPr>
          <p:nvPr/>
        </p:nvSpPr>
        <p:spPr>
          <a:xfrm>
            <a:off x="1132051" y="6189093"/>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FINANCES</a:t>
            </a:r>
            <a:endParaRPr lang="en-US" dirty="0"/>
          </a:p>
        </p:txBody>
      </p:sp>
    </p:spTree>
    <p:extLst>
      <p:ext uri="{BB962C8B-B14F-4D97-AF65-F5344CB8AC3E}">
        <p14:creationId xmlns:p14="http://schemas.microsoft.com/office/powerpoint/2010/main" val="381990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143E3-0B3E-EE3E-94FB-7B91D14F7336}"/>
              </a:ext>
            </a:extLst>
          </p:cNvPr>
          <p:cNvSpPr>
            <a:spLocks noGrp="1"/>
          </p:cNvSpPr>
          <p:nvPr>
            <p:ph type="title"/>
          </p:nvPr>
        </p:nvSpPr>
        <p:spPr>
          <a:xfrm>
            <a:off x="1897811" y="764373"/>
            <a:ext cx="9608389" cy="1293028"/>
          </a:xfrm>
        </p:spPr>
        <p:txBody>
          <a:bodyPr>
            <a:noAutofit/>
          </a:bodyPr>
          <a:lstStyle/>
          <a:p>
            <a:r>
              <a:rPr lang="en-US" sz="3200" dirty="0">
                <a:effectLst/>
              </a:rPr>
              <a:t>Annual Giving per worship attende</a:t>
            </a:r>
            <a:r>
              <a:rPr lang="en-US" sz="3200" dirty="0"/>
              <a:t>e</a:t>
            </a:r>
            <a:r>
              <a:rPr lang="en-US" sz="3200" baseline="30000" dirty="0"/>
              <a:t>4</a:t>
            </a:r>
            <a:br>
              <a:rPr lang="en-US" sz="3200" dirty="0"/>
            </a:br>
            <a:endParaRPr lang="en-US" sz="3200" dirty="0"/>
          </a:p>
        </p:txBody>
      </p:sp>
      <p:graphicFrame>
        <p:nvGraphicFramePr>
          <p:cNvPr id="8" name="Chart 7">
            <a:extLst>
              <a:ext uri="{FF2B5EF4-FFF2-40B4-BE49-F238E27FC236}">
                <a16:creationId xmlns:a16="http://schemas.microsoft.com/office/drawing/2014/main" id="{D293175D-3AC6-4434-1904-AE01FE647ADB}"/>
              </a:ext>
            </a:extLst>
          </p:cNvPr>
          <p:cNvGraphicFramePr>
            <a:graphicFrameLocks/>
          </p:cNvGraphicFramePr>
          <p:nvPr>
            <p:extLst>
              <p:ext uri="{D42A27DB-BD31-4B8C-83A1-F6EECF244321}">
                <p14:modId xmlns:p14="http://schemas.microsoft.com/office/powerpoint/2010/main" val="1128498471"/>
              </p:ext>
            </p:extLst>
          </p:nvPr>
        </p:nvGraphicFramePr>
        <p:xfrm>
          <a:off x="2514600" y="2057401"/>
          <a:ext cx="7162800" cy="386369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3">
            <a:extLst>
              <a:ext uri="{FF2B5EF4-FFF2-40B4-BE49-F238E27FC236}">
                <a16:creationId xmlns:a16="http://schemas.microsoft.com/office/drawing/2014/main" id="{598E8064-A6A5-7E9C-845B-EF2268D46303}"/>
              </a:ext>
            </a:extLst>
          </p:cNvPr>
          <p:cNvSpPr txBox="1">
            <a:spLocks/>
          </p:cNvSpPr>
          <p:nvPr/>
        </p:nvSpPr>
        <p:spPr>
          <a:xfrm>
            <a:off x="1132051" y="6189093"/>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FINANCES</a:t>
            </a:r>
            <a:endParaRPr lang="en-US" dirty="0"/>
          </a:p>
        </p:txBody>
      </p:sp>
    </p:spTree>
    <p:extLst>
      <p:ext uri="{BB962C8B-B14F-4D97-AF65-F5344CB8AC3E}">
        <p14:creationId xmlns:p14="http://schemas.microsoft.com/office/powerpoint/2010/main" val="419084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87B537-381A-620F-B2B4-EA74A00C1308}"/>
              </a:ext>
            </a:extLst>
          </p:cNvPr>
          <p:cNvSpPr txBox="1">
            <a:spLocks/>
          </p:cNvSpPr>
          <p:nvPr/>
        </p:nvSpPr>
        <p:spPr>
          <a:xfrm>
            <a:off x="2151811" y="751673"/>
            <a:ext cx="9608389" cy="1293028"/>
          </a:xfrm>
          <a:prstGeom prst="rect">
            <a:avLst/>
          </a:prstGeom>
        </p:spPr>
        <p:txBody>
          <a:bodyP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200" dirty="0"/>
              <a:t>2022 mission support by conference</a:t>
            </a:r>
            <a:r>
              <a:rPr lang="en-US" sz="3200" baseline="30000" dirty="0"/>
              <a:t>9</a:t>
            </a:r>
            <a:br>
              <a:rPr lang="en-US" sz="3200" dirty="0"/>
            </a:br>
            <a:endParaRPr lang="en-US" sz="3200" dirty="0"/>
          </a:p>
        </p:txBody>
      </p:sp>
      <p:sp>
        <p:nvSpPr>
          <p:cNvPr id="3" name="Text Placeholder 3">
            <a:extLst>
              <a:ext uri="{FF2B5EF4-FFF2-40B4-BE49-F238E27FC236}">
                <a16:creationId xmlns:a16="http://schemas.microsoft.com/office/drawing/2014/main" id="{E13F2723-03C2-E1BA-60E5-18B1281853C3}"/>
              </a:ext>
            </a:extLst>
          </p:cNvPr>
          <p:cNvSpPr txBox="1">
            <a:spLocks/>
          </p:cNvSpPr>
          <p:nvPr/>
        </p:nvSpPr>
        <p:spPr>
          <a:xfrm>
            <a:off x="1132051" y="6189093"/>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FINANCES</a:t>
            </a:r>
            <a:endParaRPr lang="en-US" dirty="0"/>
          </a:p>
        </p:txBody>
      </p:sp>
      <p:graphicFrame>
        <p:nvGraphicFramePr>
          <p:cNvPr id="6" name="Chart 5">
            <a:extLst>
              <a:ext uri="{FF2B5EF4-FFF2-40B4-BE49-F238E27FC236}">
                <a16:creationId xmlns:a16="http://schemas.microsoft.com/office/drawing/2014/main" id="{BDF20AC6-B48D-7A5A-E33A-38999DB75F2F}"/>
              </a:ext>
            </a:extLst>
          </p:cNvPr>
          <p:cNvGraphicFramePr>
            <a:graphicFrameLocks/>
          </p:cNvGraphicFramePr>
          <p:nvPr>
            <p:extLst>
              <p:ext uri="{D42A27DB-BD31-4B8C-83A1-F6EECF244321}">
                <p14:modId xmlns:p14="http://schemas.microsoft.com/office/powerpoint/2010/main" val="1220528429"/>
              </p:ext>
            </p:extLst>
          </p:nvPr>
        </p:nvGraphicFramePr>
        <p:xfrm>
          <a:off x="685800" y="1638299"/>
          <a:ext cx="10820400" cy="41402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842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C06F6-C018-88FE-A739-692A05DE277B}"/>
              </a:ext>
            </a:extLst>
          </p:cNvPr>
          <p:cNvSpPr>
            <a:spLocks noGrp="1"/>
          </p:cNvSpPr>
          <p:nvPr>
            <p:ph type="title"/>
          </p:nvPr>
        </p:nvSpPr>
        <p:spPr>
          <a:xfrm>
            <a:off x="829732" y="740833"/>
            <a:ext cx="10820399" cy="4008967"/>
          </a:xfrm>
        </p:spPr>
        <p:txBody>
          <a:bodyPr>
            <a:noAutofit/>
          </a:bodyPr>
          <a:lstStyle/>
          <a:p>
            <a:pPr algn="l"/>
            <a:r>
              <a:rPr lang="en-US" sz="2200" cap="none" dirty="0"/>
              <a:t>The information presented in this document has been accessed through a variety of sources. When appropriate, the source material will be indicated by an endnote reference. </a:t>
            </a:r>
            <a:br>
              <a:rPr lang="en-US" sz="2200" cap="none" dirty="0"/>
            </a:br>
            <a:br>
              <a:rPr lang="en-US" sz="1200" cap="none" dirty="0"/>
            </a:br>
            <a:r>
              <a:rPr lang="en-US" sz="2200" cap="none" dirty="0"/>
              <a:t>Much of the congregational data was obtained from the ELCA’s churchwide offices and comes from the 2022 annual Congregational Reports. This data was received by the synod office in September 2023. Data for 2023 will not be available until autumn of 2024.</a:t>
            </a:r>
            <a:br>
              <a:rPr lang="en-US" sz="2200" cap="none" dirty="0"/>
            </a:br>
            <a:br>
              <a:rPr lang="en-US" sz="1100" cap="none" dirty="0"/>
            </a:br>
            <a:r>
              <a:rPr lang="en-US" sz="2200" cap="none" dirty="0"/>
              <a:t>Please note that not all of the synod’s congregations completed their 2022 report. Typically, the ELCA will use the most recent numbers received when current data is unavailable.</a:t>
            </a:r>
            <a:br>
              <a:rPr lang="en-US" sz="2200" cap="none" dirty="0"/>
            </a:br>
            <a:br>
              <a:rPr lang="en-US" sz="1200" cap="none" dirty="0"/>
            </a:br>
            <a:r>
              <a:rPr lang="en-US" sz="2200" cap="none" dirty="0"/>
              <a:t>It may be helpful to remember that like all reports of this kind, this is a ”snapshot” in time. </a:t>
            </a:r>
            <a:endParaRPr lang="en-US" sz="2200" dirty="0"/>
          </a:p>
        </p:txBody>
      </p:sp>
      <p:sp>
        <p:nvSpPr>
          <p:cNvPr id="3" name="Text Placeholder 2">
            <a:extLst>
              <a:ext uri="{FF2B5EF4-FFF2-40B4-BE49-F238E27FC236}">
                <a16:creationId xmlns:a16="http://schemas.microsoft.com/office/drawing/2014/main" id="{86026B46-45AA-452D-F433-BE4EDFBB2E63}"/>
              </a:ext>
            </a:extLst>
          </p:cNvPr>
          <p:cNvSpPr>
            <a:spLocks noGrp="1"/>
          </p:cNvSpPr>
          <p:nvPr>
            <p:ph type="body" idx="1"/>
          </p:nvPr>
        </p:nvSpPr>
        <p:spPr>
          <a:xfrm>
            <a:off x="685800" y="6261209"/>
            <a:ext cx="10828867" cy="441037"/>
          </a:xfrm>
        </p:spPr>
        <p:txBody>
          <a:bodyPr>
            <a:normAutofit/>
          </a:bodyPr>
          <a:lstStyle/>
          <a:p>
            <a:r>
              <a:rPr lang="en-US" sz="2400" dirty="0"/>
              <a:t>ABOUT THIS PRESENTATION</a:t>
            </a:r>
          </a:p>
        </p:txBody>
      </p:sp>
    </p:spTree>
    <p:extLst>
      <p:ext uri="{BB962C8B-B14F-4D97-AF65-F5344CB8AC3E}">
        <p14:creationId xmlns:p14="http://schemas.microsoft.com/office/powerpoint/2010/main" val="426947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09D5-5537-E0E2-DF1E-81CF649B0DD9}"/>
              </a:ext>
            </a:extLst>
          </p:cNvPr>
          <p:cNvSpPr>
            <a:spLocks noGrp="1"/>
          </p:cNvSpPr>
          <p:nvPr>
            <p:ph type="ctrTitle"/>
          </p:nvPr>
        </p:nvSpPr>
        <p:spPr/>
        <p:txBody>
          <a:bodyPr/>
          <a:lstStyle/>
          <a:p>
            <a:r>
              <a:rPr lang="en-US" dirty="0"/>
              <a:t>SYNOD  LEADERSHIP</a:t>
            </a:r>
          </a:p>
        </p:txBody>
      </p:sp>
      <p:sp>
        <p:nvSpPr>
          <p:cNvPr id="3" name="Subtitle 2">
            <a:extLst>
              <a:ext uri="{FF2B5EF4-FFF2-40B4-BE49-F238E27FC236}">
                <a16:creationId xmlns:a16="http://schemas.microsoft.com/office/drawing/2014/main" id="{B1EDD700-D7BB-CE6D-E8AF-F80B25854C0A}"/>
              </a:ext>
            </a:extLst>
          </p:cNvPr>
          <p:cNvSpPr>
            <a:spLocks noGrp="1"/>
          </p:cNvSpPr>
          <p:nvPr>
            <p:ph type="subTitle" idx="1"/>
          </p:nvPr>
        </p:nvSpPr>
        <p:spPr/>
        <p:txBody>
          <a:bodyPr>
            <a:normAutofit fontScale="85000" lnSpcReduction="20000"/>
          </a:bodyPr>
          <a:lstStyle/>
          <a:p>
            <a:r>
              <a:rPr lang="en-US" sz="2400" dirty="0"/>
              <a:t>Information about Rostered Leaders</a:t>
            </a:r>
          </a:p>
          <a:p>
            <a:r>
              <a:rPr lang="en-US" sz="2400" dirty="0"/>
              <a:t>Survey of the Conference Deans and Synod Staff</a:t>
            </a:r>
            <a:endParaRPr lang="en-US" sz="3200" dirty="0"/>
          </a:p>
        </p:txBody>
      </p:sp>
      <p:pic>
        <p:nvPicPr>
          <p:cNvPr id="4" name="Picture 3" descr="A logo with a cross in the center&#10;&#10;Description automatically generated">
            <a:extLst>
              <a:ext uri="{FF2B5EF4-FFF2-40B4-BE49-F238E27FC236}">
                <a16:creationId xmlns:a16="http://schemas.microsoft.com/office/drawing/2014/main" id="{6F7C628D-3A27-CC0C-2D5B-4AF734E975D3}"/>
              </a:ext>
            </a:extLst>
          </p:cNvPr>
          <p:cNvPicPr>
            <a:picLocks noChangeAspect="1"/>
          </p:cNvPicPr>
          <p:nvPr/>
        </p:nvPicPr>
        <p:blipFill rotWithShape="1">
          <a:blip r:embed="rId2"/>
          <a:srcRect l="5844" b="37904"/>
          <a:stretch/>
        </p:blipFill>
        <p:spPr>
          <a:xfrm>
            <a:off x="5278151" y="170652"/>
            <a:ext cx="8562540" cy="2420148"/>
          </a:xfrm>
          <a:prstGeom prst="rect">
            <a:avLst/>
          </a:prstGeom>
        </p:spPr>
      </p:pic>
    </p:spTree>
    <p:extLst>
      <p:ext uri="{BB962C8B-B14F-4D97-AF65-F5344CB8AC3E}">
        <p14:creationId xmlns:p14="http://schemas.microsoft.com/office/powerpoint/2010/main" val="145845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1945985397"/>
              </p:ext>
            </p:extLst>
          </p:nvPr>
        </p:nvGraphicFramePr>
        <p:xfrm>
          <a:off x="731519" y="1085850"/>
          <a:ext cx="10820400" cy="5145416"/>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a:extLst>
              <a:ext uri="{FF2B5EF4-FFF2-40B4-BE49-F238E27FC236}">
                <a16:creationId xmlns:a16="http://schemas.microsoft.com/office/drawing/2014/main" id="{A7212EDF-053B-68B9-57E9-9C1101E720E3}"/>
              </a:ext>
            </a:extLst>
          </p:cNvPr>
          <p:cNvSpPr txBox="1">
            <a:spLocks/>
          </p:cNvSpPr>
          <p:nvPr/>
        </p:nvSpPr>
        <p:spPr>
          <a:xfrm>
            <a:off x="2369856" y="642649"/>
            <a:ext cx="9608389" cy="1293028"/>
          </a:xfrm>
          <a:prstGeom prst="rect">
            <a:avLst/>
          </a:prstGeom>
        </p:spPr>
        <p:txBody>
          <a:bodyP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200" dirty="0"/>
              <a:t>Ministers of word &amp; Service</a:t>
            </a:r>
          </a:p>
          <a:p>
            <a:r>
              <a:rPr lang="en-US" sz="2400" cap="none" dirty="0"/>
              <a:t>24 on Synod Roster</a:t>
            </a:r>
            <a:r>
              <a:rPr lang="en-US" sz="2400" cap="none" baseline="30000" dirty="0"/>
              <a:t>11</a:t>
            </a:r>
            <a:br>
              <a:rPr lang="en-US" sz="3200" dirty="0"/>
            </a:br>
            <a:endParaRPr lang="en-US" sz="3200" dirty="0"/>
          </a:p>
        </p:txBody>
      </p:sp>
      <p:sp>
        <p:nvSpPr>
          <p:cNvPr id="4" name="Text Placeholder 3">
            <a:extLst>
              <a:ext uri="{FF2B5EF4-FFF2-40B4-BE49-F238E27FC236}">
                <a16:creationId xmlns:a16="http://schemas.microsoft.com/office/drawing/2014/main" id="{A0C40883-CEA0-0C4E-3D54-DD4253AB2024}"/>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ROSTERED MINISTERS</a:t>
            </a:r>
            <a:endParaRPr lang="en-US" dirty="0"/>
          </a:p>
        </p:txBody>
      </p:sp>
    </p:spTree>
    <p:extLst>
      <p:ext uri="{BB962C8B-B14F-4D97-AF65-F5344CB8AC3E}">
        <p14:creationId xmlns:p14="http://schemas.microsoft.com/office/powerpoint/2010/main" val="255830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212EDF-053B-68B9-57E9-9C1101E720E3}"/>
              </a:ext>
            </a:extLst>
          </p:cNvPr>
          <p:cNvSpPr txBox="1">
            <a:spLocks/>
          </p:cNvSpPr>
          <p:nvPr/>
        </p:nvSpPr>
        <p:spPr>
          <a:xfrm>
            <a:off x="2369856" y="642649"/>
            <a:ext cx="9608389" cy="1293028"/>
          </a:xfrm>
          <a:prstGeom prst="rect">
            <a:avLst/>
          </a:prstGeom>
        </p:spPr>
        <p:txBody>
          <a:bodyP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200" dirty="0"/>
              <a:t>Years in ministry for the 5 active</a:t>
            </a:r>
          </a:p>
          <a:p>
            <a:r>
              <a:rPr lang="en-US" sz="3200" dirty="0"/>
              <a:t>Ministers of word and service</a:t>
            </a:r>
            <a:r>
              <a:rPr lang="en-US" sz="3200" baseline="30000" dirty="0"/>
              <a:t>11</a:t>
            </a:r>
            <a:r>
              <a:rPr lang="en-US" sz="3200" dirty="0"/>
              <a:t> </a:t>
            </a:r>
            <a:br>
              <a:rPr lang="en-US" sz="3200" dirty="0"/>
            </a:br>
            <a:endParaRPr lang="en-US" sz="3200" dirty="0"/>
          </a:p>
        </p:txBody>
      </p:sp>
      <p:sp>
        <p:nvSpPr>
          <p:cNvPr id="4" name="Text Placeholder 3">
            <a:extLst>
              <a:ext uri="{FF2B5EF4-FFF2-40B4-BE49-F238E27FC236}">
                <a16:creationId xmlns:a16="http://schemas.microsoft.com/office/drawing/2014/main" id="{A0C40883-CEA0-0C4E-3D54-DD4253AB2024}"/>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ROSTERED MINISTERS</a:t>
            </a:r>
            <a:endParaRPr lang="en-US" dirty="0"/>
          </a:p>
        </p:txBody>
      </p:sp>
      <p:graphicFrame>
        <p:nvGraphicFramePr>
          <p:cNvPr id="2" name="Chart 1">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657027918"/>
              </p:ext>
            </p:extLst>
          </p:nvPr>
        </p:nvGraphicFramePr>
        <p:xfrm>
          <a:off x="590550" y="1600200"/>
          <a:ext cx="10820400" cy="4076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0722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3954537951"/>
              </p:ext>
            </p:extLst>
          </p:nvPr>
        </p:nvGraphicFramePr>
        <p:xfrm>
          <a:off x="285787" y="1066219"/>
          <a:ext cx="11220413" cy="5377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Chart 1">
            <a:extLst>
              <a:ext uri="{FF2B5EF4-FFF2-40B4-BE49-F238E27FC236}">
                <a16:creationId xmlns:a16="http://schemas.microsoft.com/office/drawing/2014/main" id="{EF14A451-1E16-15F4-C747-04835BF47C41}"/>
              </a:ext>
            </a:extLst>
          </p:cNvPr>
          <p:cNvGraphicFramePr>
            <a:graphicFrameLocks/>
          </p:cNvGraphicFramePr>
          <p:nvPr/>
        </p:nvGraphicFramePr>
        <p:xfrm>
          <a:off x="1073925" y="1582077"/>
          <a:ext cx="7749442" cy="4649189"/>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A7212EDF-053B-68B9-57E9-9C1101E720E3}"/>
              </a:ext>
            </a:extLst>
          </p:cNvPr>
          <p:cNvSpPr txBox="1">
            <a:spLocks/>
          </p:cNvSpPr>
          <p:nvPr/>
        </p:nvSpPr>
        <p:spPr>
          <a:xfrm>
            <a:off x="2297824" y="608903"/>
            <a:ext cx="9608389" cy="1293028"/>
          </a:xfrm>
          <a:prstGeom prst="rect">
            <a:avLst/>
          </a:prstGeom>
        </p:spPr>
        <p:txBody>
          <a:bodyP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200" dirty="0"/>
              <a:t>Ministers of word &amp; SACRAMENT</a:t>
            </a:r>
          </a:p>
          <a:p>
            <a:r>
              <a:rPr lang="en-US" sz="2400" cap="none" dirty="0"/>
              <a:t>260 on Synod Roster</a:t>
            </a:r>
            <a:r>
              <a:rPr lang="en-US" sz="2400" cap="none" baseline="30000" dirty="0"/>
              <a:t>11</a:t>
            </a:r>
            <a:br>
              <a:rPr lang="en-US" sz="2400" dirty="0"/>
            </a:br>
            <a:endParaRPr lang="en-US" sz="2400" dirty="0"/>
          </a:p>
        </p:txBody>
      </p:sp>
      <p:sp>
        <p:nvSpPr>
          <p:cNvPr id="4" name="Text Placeholder 3">
            <a:extLst>
              <a:ext uri="{FF2B5EF4-FFF2-40B4-BE49-F238E27FC236}">
                <a16:creationId xmlns:a16="http://schemas.microsoft.com/office/drawing/2014/main" id="{A0C40883-CEA0-0C4E-3D54-DD4253AB2024}"/>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ROSTERED MINISTERS</a:t>
            </a:r>
            <a:endParaRPr lang="en-US" dirty="0"/>
          </a:p>
        </p:txBody>
      </p:sp>
    </p:spTree>
    <p:extLst>
      <p:ext uri="{BB962C8B-B14F-4D97-AF65-F5344CB8AC3E}">
        <p14:creationId xmlns:p14="http://schemas.microsoft.com/office/powerpoint/2010/main" val="213384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F14A451-1E16-15F4-C747-04835BF47C41}"/>
              </a:ext>
            </a:extLst>
          </p:cNvPr>
          <p:cNvGraphicFramePr>
            <a:graphicFrameLocks/>
          </p:cNvGraphicFramePr>
          <p:nvPr/>
        </p:nvGraphicFramePr>
        <p:xfrm>
          <a:off x="1073925" y="1582077"/>
          <a:ext cx="7749442" cy="464918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a:extLst>
              <a:ext uri="{FF2B5EF4-FFF2-40B4-BE49-F238E27FC236}">
                <a16:creationId xmlns:a16="http://schemas.microsoft.com/office/drawing/2014/main" id="{A7212EDF-053B-68B9-57E9-9C1101E720E3}"/>
              </a:ext>
            </a:extLst>
          </p:cNvPr>
          <p:cNvSpPr txBox="1">
            <a:spLocks/>
          </p:cNvSpPr>
          <p:nvPr/>
        </p:nvSpPr>
        <p:spPr>
          <a:xfrm>
            <a:off x="2297824" y="608903"/>
            <a:ext cx="9608389" cy="1293028"/>
          </a:xfrm>
          <a:prstGeom prst="rect">
            <a:avLst/>
          </a:prstGeom>
        </p:spPr>
        <p:txBody>
          <a:bodyP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200" dirty="0"/>
              <a:t>Years in ministry for active</a:t>
            </a:r>
          </a:p>
          <a:p>
            <a:r>
              <a:rPr lang="en-US" sz="3200" dirty="0"/>
              <a:t>Ministers of word and sacrament</a:t>
            </a:r>
            <a:r>
              <a:rPr lang="en-US" sz="3200" baseline="30000" dirty="0"/>
              <a:t>11</a:t>
            </a:r>
            <a:br>
              <a:rPr lang="en-US" sz="3200" dirty="0"/>
            </a:br>
            <a:endParaRPr lang="en-US" sz="3200" dirty="0"/>
          </a:p>
        </p:txBody>
      </p:sp>
      <p:sp>
        <p:nvSpPr>
          <p:cNvPr id="4" name="Text Placeholder 3">
            <a:extLst>
              <a:ext uri="{FF2B5EF4-FFF2-40B4-BE49-F238E27FC236}">
                <a16:creationId xmlns:a16="http://schemas.microsoft.com/office/drawing/2014/main" id="{A0C40883-CEA0-0C4E-3D54-DD4253AB2024}"/>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ROSTERED MINISTERS</a:t>
            </a:r>
            <a:endParaRPr lang="en-US" dirty="0"/>
          </a:p>
        </p:txBody>
      </p:sp>
      <p:graphicFrame>
        <p:nvGraphicFramePr>
          <p:cNvPr id="7" name="Chart 6">
            <a:extLst>
              <a:ext uri="{FF2B5EF4-FFF2-40B4-BE49-F238E27FC236}">
                <a16:creationId xmlns:a16="http://schemas.microsoft.com/office/drawing/2014/main" id="{00000000-0008-0000-0200-000004000000}"/>
              </a:ext>
            </a:extLst>
          </p:cNvPr>
          <p:cNvGraphicFramePr>
            <a:graphicFrameLocks/>
          </p:cNvGraphicFramePr>
          <p:nvPr>
            <p:extLst>
              <p:ext uri="{D42A27DB-BD31-4B8C-83A1-F6EECF244321}">
                <p14:modId xmlns:p14="http://schemas.microsoft.com/office/powerpoint/2010/main" val="2694602148"/>
              </p:ext>
            </p:extLst>
          </p:nvPr>
        </p:nvGraphicFramePr>
        <p:xfrm>
          <a:off x="1073925" y="1599908"/>
          <a:ext cx="10386556" cy="4649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190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F14A451-1E16-15F4-C747-04835BF47C41}"/>
              </a:ext>
            </a:extLst>
          </p:cNvPr>
          <p:cNvGraphicFramePr>
            <a:graphicFrameLocks/>
          </p:cNvGraphicFramePr>
          <p:nvPr/>
        </p:nvGraphicFramePr>
        <p:xfrm>
          <a:off x="1073925" y="1582077"/>
          <a:ext cx="7749442" cy="464918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a:extLst>
              <a:ext uri="{FF2B5EF4-FFF2-40B4-BE49-F238E27FC236}">
                <a16:creationId xmlns:a16="http://schemas.microsoft.com/office/drawing/2014/main" id="{A7212EDF-053B-68B9-57E9-9C1101E720E3}"/>
              </a:ext>
            </a:extLst>
          </p:cNvPr>
          <p:cNvSpPr txBox="1">
            <a:spLocks/>
          </p:cNvSpPr>
          <p:nvPr/>
        </p:nvSpPr>
        <p:spPr>
          <a:xfrm>
            <a:off x="2297824" y="608903"/>
            <a:ext cx="9608389" cy="1293028"/>
          </a:xfrm>
          <a:prstGeom prst="rect">
            <a:avLst/>
          </a:prstGeom>
        </p:spPr>
        <p:txBody>
          <a:bodyP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200" dirty="0"/>
              <a:t>Gender distribution </a:t>
            </a:r>
          </a:p>
          <a:p>
            <a:r>
              <a:rPr lang="en-US" sz="3200" dirty="0"/>
              <a:t>of those in active ministry</a:t>
            </a:r>
            <a:r>
              <a:rPr lang="en-US" sz="3200" baseline="30000" dirty="0"/>
              <a:t>11</a:t>
            </a:r>
            <a:br>
              <a:rPr lang="en-US" sz="3200" dirty="0"/>
            </a:br>
            <a:endParaRPr lang="en-US" sz="3200" dirty="0"/>
          </a:p>
        </p:txBody>
      </p:sp>
      <p:sp>
        <p:nvSpPr>
          <p:cNvPr id="4" name="Text Placeholder 3">
            <a:extLst>
              <a:ext uri="{FF2B5EF4-FFF2-40B4-BE49-F238E27FC236}">
                <a16:creationId xmlns:a16="http://schemas.microsoft.com/office/drawing/2014/main" id="{A0C40883-CEA0-0C4E-3D54-DD4253AB2024}"/>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ROSTERED MINISTERS</a:t>
            </a:r>
            <a:endParaRPr lang="en-US" dirty="0"/>
          </a:p>
        </p:txBody>
      </p:sp>
      <p:graphicFrame>
        <p:nvGraphicFramePr>
          <p:cNvPr id="5" name="Chart 4">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1611666180"/>
              </p:ext>
            </p:extLst>
          </p:nvPr>
        </p:nvGraphicFramePr>
        <p:xfrm>
          <a:off x="0" y="1124647"/>
          <a:ext cx="9950795" cy="5124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2413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09093" y="383501"/>
            <a:ext cx="9448800" cy="798804"/>
          </a:xfrm>
        </p:spPr>
        <p:txBody>
          <a:bodyPr>
            <a:normAutofit/>
          </a:bodyPr>
          <a:lstStyle/>
          <a:p>
            <a:pPr algn="r"/>
            <a:r>
              <a:rPr lang="en-US" sz="3200" dirty="0"/>
              <a:t>Survey of deans and synod staff</a:t>
            </a:r>
          </a:p>
        </p:txBody>
      </p:sp>
      <p:sp>
        <p:nvSpPr>
          <p:cNvPr id="3" name="Subtitle 2"/>
          <p:cNvSpPr>
            <a:spLocks noGrp="1"/>
          </p:cNvSpPr>
          <p:nvPr>
            <p:ph type="subTitle" idx="1"/>
          </p:nvPr>
        </p:nvSpPr>
        <p:spPr>
          <a:xfrm>
            <a:off x="7133493" y="1861899"/>
            <a:ext cx="4500711" cy="3042139"/>
          </a:xfrm>
        </p:spPr>
        <p:txBody>
          <a:bodyPr>
            <a:normAutofit/>
          </a:bodyPr>
          <a:lstStyle/>
          <a:p>
            <a:r>
              <a:rPr lang="en-US" sz="2400" dirty="0"/>
              <a:t>Synod staff and Conference Deans were sent a short open answer survey designed to hear their thoughts on how their role relates to the role of the Bishop in SEPA Synod.</a:t>
            </a:r>
            <a:r>
              <a:rPr lang="en-US" sz="2400" baseline="30000" dirty="0"/>
              <a:t>5</a:t>
            </a:r>
            <a:endParaRPr lang="en-US" sz="2400" dirty="0"/>
          </a:p>
        </p:txBody>
      </p:sp>
      <p:pic>
        <p:nvPicPr>
          <p:cNvPr id="5" name="Picture 4" descr="A group of people standing on stairs&#10;&#10;Description automatically generated">
            <a:extLst>
              <a:ext uri="{FF2B5EF4-FFF2-40B4-BE49-F238E27FC236}">
                <a16:creationId xmlns:a16="http://schemas.microsoft.com/office/drawing/2014/main" id="{61144F84-EA7F-845B-4BD6-4BC3E62FC073}"/>
              </a:ext>
            </a:extLst>
          </p:cNvPr>
          <p:cNvPicPr>
            <a:picLocks noChangeAspect="1"/>
          </p:cNvPicPr>
          <p:nvPr/>
        </p:nvPicPr>
        <p:blipFill rotWithShape="1">
          <a:blip r:embed="rId2"/>
          <a:srcRect l="4292" r="6341" b="25949"/>
          <a:stretch/>
        </p:blipFill>
        <p:spPr>
          <a:xfrm>
            <a:off x="422030" y="1635368"/>
            <a:ext cx="6232197" cy="3495202"/>
          </a:xfrm>
          <a:prstGeom prst="rect">
            <a:avLst/>
          </a:prstGeom>
          <a:ln>
            <a:solidFill>
              <a:schemeClr val="accent2"/>
            </a:solidFill>
          </a:ln>
        </p:spPr>
      </p:pic>
      <p:sp>
        <p:nvSpPr>
          <p:cNvPr id="6" name="Text Placeholder 3">
            <a:extLst>
              <a:ext uri="{FF2B5EF4-FFF2-40B4-BE49-F238E27FC236}">
                <a16:creationId xmlns:a16="http://schemas.microsoft.com/office/drawing/2014/main" id="{D6F43145-D2FF-93C1-72C3-B16739D9DE26}"/>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DEANS AND STAFF</a:t>
            </a:r>
            <a:endParaRPr lang="en-US" dirty="0"/>
          </a:p>
        </p:txBody>
      </p:sp>
    </p:spTree>
    <p:extLst>
      <p:ext uri="{BB962C8B-B14F-4D97-AF65-F5344CB8AC3E}">
        <p14:creationId xmlns:p14="http://schemas.microsoft.com/office/powerpoint/2010/main" val="250693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82460"/>
            <a:ext cx="8610600" cy="1293028"/>
          </a:xfrm>
        </p:spPr>
        <p:txBody>
          <a:bodyPr>
            <a:normAutofit/>
          </a:bodyPr>
          <a:lstStyle/>
          <a:p>
            <a:r>
              <a:rPr lang="en-US" sz="3600" dirty="0"/>
              <a:t>SURVEY PARTICIPANTS</a:t>
            </a:r>
          </a:p>
        </p:txBody>
      </p:sp>
      <p:sp>
        <p:nvSpPr>
          <p:cNvPr id="3" name="Content Placeholder 2"/>
          <p:cNvSpPr>
            <a:spLocks noGrp="1"/>
          </p:cNvSpPr>
          <p:nvPr>
            <p:ph idx="1"/>
          </p:nvPr>
        </p:nvSpPr>
        <p:spPr>
          <a:xfrm>
            <a:off x="685800" y="1959782"/>
            <a:ext cx="10820400" cy="4024125"/>
          </a:xfrm>
        </p:spPr>
        <p:txBody>
          <a:bodyPr>
            <a:normAutofit/>
          </a:bodyPr>
          <a:lstStyle/>
          <a:p>
            <a:pPr marL="0" indent="0">
              <a:spcBef>
                <a:spcPts val="0"/>
              </a:spcBef>
              <a:spcAft>
                <a:spcPts val="1200"/>
              </a:spcAft>
              <a:buNone/>
            </a:pPr>
            <a:r>
              <a:rPr lang="en-US" sz="2400" dirty="0"/>
              <a:t>The survey was conducted online and was distributed in November of 2023.</a:t>
            </a:r>
          </a:p>
          <a:p>
            <a:pPr marL="0" indent="0">
              <a:spcBef>
                <a:spcPts val="0"/>
              </a:spcBef>
              <a:spcAft>
                <a:spcPts val="1200"/>
              </a:spcAft>
              <a:buNone/>
            </a:pPr>
            <a:r>
              <a:rPr lang="en-US" sz="2400" dirty="0"/>
              <a:t>Recipients included the twelve Synod staff members, the eight Conference Deans, the Chair of the Candidacy Committee and the Dean of the Interim Pastors. They were given the option of submitting their responses with their name or anonymously.</a:t>
            </a:r>
          </a:p>
          <a:p>
            <a:pPr marL="0" indent="0">
              <a:spcBef>
                <a:spcPts val="0"/>
              </a:spcBef>
              <a:spcAft>
                <a:spcPts val="1200"/>
              </a:spcAft>
              <a:buNone/>
            </a:pPr>
            <a:r>
              <a:rPr lang="en-US" sz="2400" dirty="0"/>
              <a:t>Ten responses out of a possible 22 were received.</a:t>
            </a:r>
          </a:p>
          <a:p>
            <a:pPr marL="0" indent="0">
              <a:buNone/>
            </a:pPr>
            <a:endParaRPr lang="en-US" dirty="0"/>
          </a:p>
        </p:txBody>
      </p:sp>
      <p:sp>
        <p:nvSpPr>
          <p:cNvPr id="4" name="Text Placeholder 3">
            <a:extLst>
              <a:ext uri="{FF2B5EF4-FFF2-40B4-BE49-F238E27FC236}">
                <a16:creationId xmlns:a16="http://schemas.microsoft.com/office/drawing/2014/main" id="{1ABA2E80-F478-D048-EBE0-DC697630A822}"/>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DEANS AND STAFF</a:t>
            </a:r>
            <a:endParaRPr lang="en-US" dirty="0"/>
          </a:p>
        </p:txBody>
      </p:sp>
    </p:spTree>
    <p:extLst>
      <p:ext uri="{BB962C8B-B14F-4D97-AF65-F5344CB8AC3E}">
        <p14:creationId xmlns:p14="http://schemas.microsoft.com/office/powerpoint/2010/main" val="334840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3773" y="350806"/>
            <a:ext cx="9329351" cy="1612558"/>
          </a:xfrm>
        </p:spPr>
        <p:txBody>
          <a:bodyPr>
            <a:noAutofit/>
          </a:bodyPr>
          <a:lstStyle/>
          <a:p>
            <a:r>
              <a:rPr lang="en-US" sz="3200" cap="none" dirty="0"/>
              <a:t>1: Can you name and describe your role </a:t>
            </a:r>
            <a:br>
              <a:rPr lang="en-US" sz="3200" cap="none" dirty="0"/>
            </a:br>
            <a:r>
              <a:rPr lang="en-US" sz="3200" cap="none" dirty="0"/>
              <a:t>as it relates to the office of the Bishop?</a:t>
            </a:r>
            <a:r>
              <a:rPr lang="en-US" sz="3200" cap="none" baseline="30000" dirty="0"/>
              <a:t>5</a:t>
            </a:r>
            <a:endParaRPr lang="en-US" sz="3200" cap="none" dirty="0"/>
          </a:p>
        </p:txBody>
      </p:sp>
      <p:sp>
        <p:nvSpPr>
          <p:cNvPr id="3" name="Content Placeholder 2"/>
          <p:cNvSpPr>
            <a:spLocks noGrp="1"/>
          </p:cNvSpPr>
          <p:nvPr>
            <p:ph idx="1"/>
          </p:nvPr>
        </p:nvSpPr>
        <p:spPr>
          <a:xfrm>
            <a:off x="838200" y="2162432"/>
            <a:ext cx="10515600" cy="5170367"/>
          </a:xfrm>
        </p:spPr>
        <p:txBody>
          <a:bodyPr>
            <a:normAutofit/>
          </a:bodyPr>
          <a:lstStyle/>
          <a:p>
            <a:r>
              <a:rPr lang="en-US" dirty="0"/>
              <a:t>Participants describe their roles as:</a:t>
            </a:r>
          </a:p>
          <a:p>
            <a:pPr lvl="1">
              <a:buFont typeface="Wingdings" panose="05000000000000000000" pitchFamily="2" charset="2"/>
              <a:buChar char="ü"/>
            </a:pPr>
            <a:r>
              <a:rPr lang="en-US" dirty="0"/>
              <a:t> Bishop's additional eyes and ears in the conference. </a:t>
            </a:r>
          </a:p>
          <a:p>
            <a:pPr lvl="1">
              <a:buFont typeface="Wingdings" panose="05000000000000000000" pitchFamily="2" charset="2"/>
              <a:buChar char="ü"/>
            </a:pPr>
            <a:r>
              <a:rPr lang="en-US" dirty="0"/>
              <a:t> Part of the committee which make decisions to approve candidates to be ordained into the office of Word and Sacrament, or the office of Word and Service. </a:t>
            </a:r>
          </a:p>
          <a:p>
            <a:pPr lvl="1">
              <a:buFont typeface="Wingdings" panose="05000000000000000000" pitchFamily="2" charset="2"/>
              <a:buChar char="ü"/>
            </a:pPr>
            <a:r>
              <a:rPr lang="en-US" dirty="0"/>
              <a:t>Responsible for providing direct support to Mission Developers and new ministries exploration and initiatives</a:t>
            </a:r>
          </a:p>
          <a:p>
            <a:pPr lvl="1">
              <a:buFont typeface="Wingdings" panose="05000000000000000000" pitchFamily="2" charset="2"/>
              <a:buChar char="ü"/>
            </a:pPr>
            <a:r>
              <a:rPr lang="en-US" dirty="0"/>
              <a:t>Part of Dean’s table with the Bishop</a:t>
            </a:r>
          </a:p>
          <a:p>
            <a:pPr lvl="1">
              <a:buFont typeface="Wingdings" panose="05000000000000000000" pitchFamily="2" charset="2"/>
              <a:buChar char="ü"/>
            </a:pPr>
            <a:r>
              <a:rPr lang="en-US" dirty="0"/>
              <a:t>Part of Churchwide staff</a:t>
            </a:r>
          </a:p>
          <a:p>
            <a:pPr lvl="1">
              <a:buFont typeface="Wingdings" panose="05000000000000000000" pitchFamily="2" charset="2"/>
              <a:buChar char="ü"/>
            </a:pPr>
            <a:r>
              <a:rPr lang="en-US" dirty="0"/>
              <a:t>Responsible for staff work for the functions of candidacy, mobility, fundraising, and first call education that are under the Bishop's purview.</a:t>
            </a:r>
          </a:p>
          <a:p>
            <a:pPr lvl="1">
              <a:buFont typeface="Wingdings" panose="05000000000000000000" pitchFamily="2" charset="2"/>
              <a:buChar char="ü"/>
            </a:pPr>
            <a:r>
              <a:rPr lang="en-US" dirty="0"/>
              <a:t>Provide assistance to other synod staff with writing grants</a:t>
            </a:r>
          </a:p>
        </p:txBody>
      </p:sp>
      <p:sp>
        <p:nvSpPr>
          <p:cNvPr id="4" name="Text Placeholder 3">
            <a:extLst>
              <a:ext uri="{FF2B5EF4-FFF2-40B4-BE49-F238E27FC236}">
                <a16:creationId xmlns:a16="http://schemas.microsoft.com/office/drawing/2014/main" id="{F8C29483-C1FF-A12A-50AC-952043235A65}"/>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DEANS AND STAFF</a:t>
            </a:r>
            <a:endParaRPr lang="en-US" dirty="0"/>
          </a:p>
        </p:txBody>
      </p:sp>
    </p:spTree>
    <p:extLst>
      <p:ext uri="{BB962C8B-B14F-4D97-AF65-F5344CB8AC3E}">
        <p14:creationId xmlns:p14="http://schemas.microsoft.com/office/powerpoint/2010/main" val="415267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1320" y="358345"/>
            <a:ext cx="8610599" cy="758631"/>
          </a:xfrm>
        </p:spPr>
        <p:txBody>
          <a:bodyPr>
            <a:noAutofit/>
          </a:bodyPr>
          <a:lstStyle/>
          <a:p>
            <a:r>
              <a:rPr lang="en-US" sz="3200" cap="none" dirty="0"/>
              <a:t>2: What does the new bishop </a:t>
            </a:r>
            <a:br>
              <a:rPr lang="en-US" sz="3200" cap="none" dirty="0"/>
            </a:br>
            <a:r>
              <a:rPr lang="en-US" sz="3200" cap="none" dirty="0"/>
              <a:t>need to know about your role?</a:t>
            </a:r>
            <a:r>
              <a:rPr lang="en-US" sz="3200" cap="none" baseline="30000" dirty="0"/>
              <a:t>5</a:t>
            </a:r>
            <a:endParaRPr lang="en-US" sz="3200" cap="none" dirty="0"/>
          </a:p>
        </p:txBody>
      </p:sp>
      <p:sp>
        <p:nvSpPr>
          <p:cNvPr id="3" name="Content Placeholder 2"/>
          <p:cNvSpPr>
            <a:spLocks noGrp="1"/>
          </p:cNvSpPr>
          <p:nvPr>
            <p:ph idx="1"/>
          </p:nvPr>
        </p:nvSpPr>
        <p:spPr>
          <a:xfrm>
            <a:off x="838199" y="1717590"/>
            <a:ext cx="10900719" cy="4879504"/>
          </a:xfrm>
        </p:spPr>
        <p:txBody>
          <a:bodyPr>
            <a:normAutofit fontScale="92500" lnSpcReduction="20000"/>
          </a:bodyPr>
          <a:lstStyle/>
          <a:p>
            <a:pPr>
              <a:lnSpc>
                <a:spcPct val="120000"/>
              </a:lnSpc>
              <a:spcBef>
                <a:spcPts val="600"/>
              </a:spcBef>
              <a:buFont typeface="Wingdings" panose="05000000000000000000" pitchFamily="2" charset="2"/>
              <a:buChar char="ü"/>
            </a:pPr>
            <a:r>
              <a:rPr lang="en-US" dirty="0"/>
              <a:t> Conference deans have enjoyed a close working relationship with the bishop. </a:t>
            </a:r>
          </a:p>
          <a:p>
            <a:pPr>
              <a:lnSpc>
                <a:spcPct val="120000"/>
              </a:lnSpc>
              <a:spcBef>
                <a:spcPts val="600"/>
              </a:spcBef>
              <a:buFont typeface="Wingdings" panose="05000000000000000000" pitchFamily="2" charset="2"/>
              <a:buChar char="ü"/>
            </a:pPr>
            <a:r>
              <a:rPr lang="en-US" dirty="0"/>
              <a:t>The deans are here to help, have a unique vantage point on the synod, and will offer whatever support that they can. </a:t>
            </a:r>
          </a:p>
          <a:p>
            <a:pPr>
              <a:lnSpc>
                <a:spcPct val="120000"/>
              </a:lnSpc>
              <a:spcBef>
                <a:spcPts val="600"/>
              </a:spcBef>
              <a:buFont typeface="Wingdings" panose="05000000000000000000" pitchFamily="2" charset="2"/>
              <a:buChar char="ü"/>
            </a:pPr>
            <a:r>
              <a:rPr lang="en-US" dirty="0"/>
              <a:t>There is a lot of wisdom around that the Dean’s table and it is all there to support the bishop and share the weight of leadership.</a:t>
            </a:r>
          </a:p>
          <a:p>
            <a:pPr>
              <a:lnSpc>
                <a:spcPct val="120000"/>
              </a:lnSpc>
              <a:spcBef>
                <a:spcPts val="600"/>
              </a:spcBef>
              <a:buFont typeface="Wingdings" panose="05000000000000000000" pitchFamily="2" charset="2"/>
              <a:buChar char="ü"/>
            </a:pPr>
            <a:r>
              <a:rPr lang="en-US" dirty="0"/>
              <a:t>As one who is appointed by the Bishop I serve as long as the Bishop desires.</a:t>
            </a:r>
          </a:p>
          <a:p>
            <a:pPr>
              <a:lnSpc>
                <a:spcPct val="120000"/>
              </a:lnSpc>
              <a:spcBef>
                <a:spcPts val="600"/>
              </a:spcBef>
              <a:buFont typeface="Wingdings" panose="05000000000000000000" pitchFamily="2" charset="2"/>
              <a:buChar char="ü"/>
            </a:pPr>
            <a:r>
              <a:rPr lang="en-US" dirty="0"/>
              <a:t> The new experiment of the DEM role being shared between two rostered ministers has worked well so far. Other synods across the ELCA are doing the same and it looks like it is here to stay. The DEMs also serve effectively as congregational pastors.</a:t>
            </a:r>
          </a:p>
          <a:p>
            <a:pPr>
              <a:lnSpc>
                <a:spcPct val="120000"/>
              </a:lnSpc>
              <a:spcBef>
                <a:spcPts val="600"/>
              </a:spcBef>
              <a:buFont typeface="Wingdings" panose="05000000000000000000" pitchFamily="2" charset="2"/>
              <a:buChar char="ü"/>
            </a:pPr>
            <a:r>
              <a:rPr lang="en-US" dirty="0"/>
              <a:t>We are all in this together. </a:t>
            </a:r>
          </a:p>
          <a:p>
            <a:pPr lvl="1">
              <a:lnSpc>
                <a:spcPct val="120000"/>
              </a:lnSpc>
              <a:spcBef>
                <a:spcPts val="600"/>
              </a:spcBef>
            </a:pPr>
            <a:r>
              <a:rPr lang="en-US" dirty="0"/>
              <a:t>There is a team mentality that we are all working for the good of the church, which makes the process work so much easier. </a:t>
            </a:r>
          </a:p>
          <a:p>
            <a:pPr lvl="1">
              <a:lnSpc>
                <a:spcPct val="120000"/>
              </a:lnSpc>
              <a:spcBef>
                <a:spcPts val="600"/>
              </a:spcBef>
            </a:pPr>
            <a:r>
              <a:rPr lang="en-US" dirty="0"/>
              <a:t>This  is vital as we move forward</a:t>
            </a:r>
          </a:p>
        </p:txBody>
      </p:sp>
      <p:sp>
        <p:nvSpPr>
          <p:cNvPr id="4" name="Text Placeholder 3">
            <a:extLst>
              <a:ext uri="{FF2B5EF4-FFF2-40B4-BE49-F238E27FC236}">
                <a16:creationId xmlns:a16="http://schemas.microsoft.com/office/drawing/2014/main" id="{DDBBF94F-F3FD-8FEB-279B-73A2E43581BB}"/>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DEANS AND STAFF</a:t>
            </a:r>
            <a:endParaRPr lang="en-US" dirty="0"/>
          </a:p>
        </p:txBody>
      </p:sp>
    </p:spTree>
    <p:extLst>
      <p:ext uri="{BB962C8B-B14F-4D97-AF65-F5344CB8AC3E}">
        <p14:creationId xmlns:p14="http://schemas.microsoft.com/office/powerpoint/2010/main" val="35105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09D5-5537-E0E2-DF1E-81CF649B0DD9}"/>
              </a:ext>
            </a:extLst>
          </p:cNvPr>
          <p:cNvSpPr>
            <a:spLocks noGrp="1"/>
          </p:cNvSpPr>
          <p:nvPr>
            <p:ph type="ctrTitle"/>
          </p:nvPr>
        </p:nvSpPr>
        <p:spPr/>
        <p:txBody>
          <a:bodyPr/>
          <a:lstStyle/>
          <a:p>
            <a:r>
              <a:rPr lang="en-US" dirty="0"/>
              <a:t>Synod overview</a:t>
            </a:r>
          </a:p>
        </p:txBody>
      </p:sp>
      <p:sp>
        <p:nvSpPr>
          <p:cNvPr id="3" name="Subtitle 2">
            <a:extLst>
              <a:ext uri="{FF2B5EF4-FFF2-40B4-BE49-F238E27FC236}">
                <a16:creationId xmlns:a16="http://schemas.microsoft.com/office/drawing/2014/main" id="{B1EDD700-D7BB-CE6D-E8AF-F80B25854C0A}"/>
              </a:ext>
            </a:extLst>
          </p:cNvPr>
          <p:cNvSpPr>
            <a:spLocks noGrp="1"/>
          </p:cNvSpPr>
          <p:nvPr>
            <p:ph type="subTitle" idx="1"/>
          </p:nvPr>
        </p:nvSpPr>
        <p:spPr/>
        <p:txBody>
          <a:bodyPr>
            <a:normAutofit fontScale="92500"/>
          </a:bodyPr>
          <a:lstStyle/>
          <a:p>
            <a:r>
              <a:rPr lang="en-US" sz="3200" dirty="0"/>
              <a:t>General Information about our Synod and Region</a:t>
            </a:r>
          </a:p>
        </p:txBody>
      </p:sp>
      <p:pic>
        <p:nvPicPr>
          <p:cNvPr id="4" name="Picture 3" descr="A logo with a cross in the center&#10;&#10;Description automatically generated">
            <a:extLst>
              <a:ext uri="{FF2B5EF4-FFF2-40B4-BE49-F238E27FC236}">
                <a16:creationId xmlns:a16="http://schemas.microsoft.com/office/drawing/2014/main" id="{76BC6B4B-DFEB-DC50-4F88-E80A38B773F8}"/>
              </a:ext>
            </a:extLst>
          </p:cNvPr>
          <p:cNvPicPr>
            <a:picLocks noChangeAspect="1"/>
          </p:cNvPicPr>
          <p:nvPr/>
        </p:nvPicPr>
        <p:blipFill rotWithShape="1">
          <a:blip r:embed="rId2"/>
          <a:srcRect l="5844" b="37904"/>
          <a:stretch/>
        </p:blipFill>
        <p:spPr>
          <a:xfrm>
            <a:off x="5278151" y="170652"/>
            <a:ext cx="8562540" cy="2420148"/>
          </a:xfrm>
          <a:prstGeom prst="rect">
            <a:avLst/>
          </a:prstGeom>
        </p:spPr>
      </p:pic>
    </p:spTree>
    <p:extLst>
      <p:ext uri="{BB962C8B-B14F-4D97-AF65-F5344CB8AC3E}">
        <p14:creationId xmlns:p14="http://schemas.microsoft.com/office/powerpoint/2010/main" val="347639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4EB0-6996-C4D0-9913-B398D3455071}"/>
              </a:ext>
            </a:extLst>
          </p:cNvPr>
          <p:cNvSpPr>
            <a:spLocks noGrp="1"/>
          </p:cNvSpPr>
          <p:nvPr>
            <p:ph type="title"/>
          </p:nvPr>
        </p:nvSpPr>
        <p:spPr>
          <a:xfrm>
            <a:off x="3068594" y="0"/>
            <a:ext cx="8610600" cy="1293028"/>
          </a:xfrm>
        </p:spPr>
        <p:txBody>
          <a:bodyPr>
            <a:normAutofit/>
          </a:bodyPr>
          <a:lstStyle/>
          <a:p>
            <a:r>
              <a:rPr lang="en-US" sz="2400" cap="none" dirty="0"/>
              <a:t>Responses to Question 2 continued</a:t>
            </a:r>
          </a:p>
        </p:txBody>
      </p:sp>
      <p:sp>
        <p:nvSpPr>
          <p:cNvPr id="3" name="Content Placeholder 2">
            <a:extLst>
              <a:ext uri="{FF2B5EF4-FFF2-40B4-BE49-F238E27FC236}">
                <a16:creationId xmlns:a16="http://schemas.microsoft.com/office/drawing/2014/main" id="{162D93F5-FD24-F285-EE0B-34677032312A}"/>
              </a:ext>
            </a:extLst>
          </p:cNvPr>
          <p:cNvSpPr>
            <a:spLocks noGrp="1"/>
          </p:cNvSpPr>
          <p:nvPr>
            <p:ph idx="1"/>
          </p:nvPr>
        </p:nvSpPr>
        <p:spPr>
          <a:xfrm>
            <a:off x="685800" y="1544595"/>
            <a:ext cx="11176686" cy="5202194"/>
          </a:xfrm>
        </p:spPr>
        <p:txBody>
          <a:bodyPr>
            <a:normAutofit fontScale="70000" lnSpcReduction="20000"/>
          </a:bodyPr>
          <a:lstStyle/>
          <a:p>
            <a:pPr lvl="1">
              <a:lnSpc>
                <a:spcPct val="120000"/>
              </a:lnSpc>
              <a:spcBef>
                <a:spcPts val="600"/>
              </a:spcBef>
            </a:pPr>
            <a:endParaRPr lang="en-US" dirty="0"/>
          </a:p>
          <a:p>
            <a:pPr>
              <a:lnSpc>
                <a:spcPct val="120000"/>
              </a:lnSpc>
              <a:spcBef>
                <a:spcPts val="600"/>
              </a:spcBef>
              <a:buFont typeface="Wingdings" panose="05000000000000000000" pitchFamily="2" charset="2"/>
              <a:buChar char="ü"/>
            </a:pPr>
            <a:r>
              <a:rPr lang="en-US" sz="2600" dirty="0"/>
              <a:t>The new bishop needs to be aware of the financial and building problems congregations are facing. </a:t>
            </a:r>
          </a:p>
          <a:p>
            <a:pPr>
              <a:lnSpc>
                <a:spcPct val="120000"/>
              </a:lnSpc>
              <a:spcBef>
                <a:spcPts val="600"/>
              </a:spcBef>
              <a:buFont typeface="Wingdings" panose="05000000000000000000" pitchFamily="2" charset="2"/>
              <a:buChar char="ü"/>
            </a:pPr>
            <a:r>
              <a:rPr lang="en-US" sz="2600" dirty="0"/>
              <a:t>If there is no progress made, there will no longer be congregations in the inner city of Philadelphia.</a:t>
            </a:r>
          </a:p>
          <a:p>
            <a:pPr>
              <a:lnSpc>
                <a:spcPct val="120000"/>
              </a:lnSpc>
              <a:spcBef>
                <a:spcPts val="600"/>
              </a:spcBef>
              <a:buFont typeface="Wingdings" panose="05000000000000000000" pitchFamily="2" charset="2"/>
              <a:buChar char="ü"/>
            </a:pPr>
            <a:r>
              <a:rPr lang="en-US" sz="2600" dirty="0"/>
              <a:t>My role works for me as it has been  configured- but it might not work this well for someone else.</a:t>
            </a:r>
          </a:p>
          <a:p>
            <a:pPr>
              <a:lnSpc>
                <a:spcPct val="120000"/>
              </a:lnSpc>
              <a:spcBef>
                <a:spcPts val="600"/>
              </a:spcBef>
              <a:buFont typeface="Wingdings" panose="05000000000000000000" pitchFamily="2" charset="2"/>
              <a:buChar char="ü"/>
            </a:pPr>
            <a:r>
              <a:rPr lang="en-US" sz="2600" dirty="0"/>
              <a:t>That my role has  a huge portfolio . </a:t>
            </a:r>
          </a:p>
          <a:p>
            <a:pPr lvl="1">
              <a:lnSpc>
                <a:spcPct val="120000"/>
              </a:lnSpc>
              <a:spcBef>
                <a:spcPts val="600"/>
              </a:spcBef>
            </a:pPr>
            <a:r>
              <a:rPr lang="en-US" sz="2600" dirty="0"/>
              <a:t>Doing what I can to keep all these ministry areas functioning. </a:t>
            </a:r>
          </a:p>
          <a:p>
            <a:pPr lvl="1">
              <a:lnSpc>
                <a:spcPct val="120000"/>
              </a:lnSpc>
              <a:spcBef>
                <a:spcPts val="600"/>
              </a:spcBef>
            </a:pPr>
            <a:r>
              <a:rPr lang="en-US" sz="2600" dirty="0"/>
              <a:t>To add more to my plate or take some of these roles to the next level, admin support would be necessary.</a:t>
            </a:r>
          </a:p>
          <a:p>
            <a:pPr>
              <a:lnSpc>
                <a:spcPct val="120000"/>
              </a:lnSpc>
              <a:spcBef>
                <a:spcPts val="600"/>
              </a:spcBef>
              <a:buFont typeface="Wingdings" panose="05000000000000000000" pitchFamily="2" charset="2"/>
              <a:buChar char="ü"/>
            </a:pPr>
            <a:r>
              <a:rPr lang="en-US" sz="2600" dirty="0"/>
              <a:t> Deans do a lot of work on the ground in our conferences.</a:t>
            </a:r>
          </a:p>
          <a:p>
            <a:pPr>
              <a:lnSpc>
                <a:spcPct val="120000"/>
              </a:lnSpc>
              <a:spcBef>
                <a:spcPts val="600"/>
              </a:spcBef>
              <a:buFont typeface="Wingdings" panose="05000000000000000000" pitchFamily="2" charset="2"/>
              <a:buChar char="ü"/>
            </a:pPr>
            <a:r>
              <a:rPr lang="en-US" sz="2600" dirty="0"/>
              <a:t> Often times deans are elected because no one wants to do the extra work, which puts extra burden on those individuals. </a:t>
            </a:r>
          </a:p>
          <a:p>
            <a:pPr>
              <a:lnSpc>
                <a:spcPct val="120000"/>
              </a:lnSpc>
              <a:spcBef>
                <a:spcPts val="600"/>
              </a:spcBef>
              <a:buFont typeface="Wingdings" panose="05000000000000000000" pitchFamily="2" charset="2"/>
              <a:buChar char="ü"/>
            </a:pPr>
            <a:r>
              <a:rPr lang="en-US" sz="2600" dirty="0"/>
              <a:t>The compensation doesn't match the amount of work or pressure.</a:t>
            </a:r>
          </a:p>
        </p:txBody>
      </p:sp>
      <p:sp>
        <p:nvSpPr>
          <p:cNvPr id="4" name="Text Placeholder 3">
            <a:extLst>
              <a:ext uri="{FF2B5EF4-FFF2-40B4-BE49-F238E27FC236}">
                <a16:creationId xmlns:a16="http://schemas.microsoft.com/office/drawing/2014/main" id="{FB0217AE-B82B-B9AD-FEFC-A4B4D98AFEB1}"/>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DEANS AND STAFF</a:t>
            </a:r>
            <a:endParaRPr lang="en-US" dirty="0"/>
          </a:p>
        </p:txBody>
      </p:sp>
    </p:spTree>
    <p:extLst>
      <p:ext uri="{BB962C8B-B14F-4D97-AF65-F5344CB8AC3E}">
        <p14:creationId xmlns:p14="http://schemas.microsoft.com/office/powerpoint/2010/main" val="348009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5557" y="494270"/>
            <a:ext cx="9055854" cy="1323439"/>
          </a:xfrm>
          <a:prstGeom prst="rect">
            <a:avLst/>
          </a:prstGeom>
        </p:spPr>
        <p:txBody>
          <a:bodyPr wrap="square">
            <a:spAutoFit/>
          </a:bodyPr>
          <a:lstStyle/>
          <a:p>
            <a:pPr algn="r"/>
            <a:r>
              <a:rPr lang="en-US" sz="2800" dirty="0"/>
              <a:t>3: What skills or gifts are most essential for </a:t>
            </a:r>
          </a:p>
          <a:p>
            <a:pPr algn="r"/>
            <a:r>
              <a:rPr lang="en-US" sz="2800" dirty="0"/>
              <a:t>a person standing for election as our next Bishop?</a:t>
            </a:r>
            <a:r>
              <a:rPr lang="en-US" sz="2800" baseline="30000" dirty="0"/>
              <a:t>5</a:t>
            </a:r>
            <a:endParaRPr lang="en-US" sz="2800" dirty="0"/>
          </a:p>
          <a:p>
            <a:pPr algn="r"/>
            <a:r>
              <a:rPr lang="en-US" sz="1600" dirty="0"/>
              <a:t>Ten responses were received.</a:t>
            </a:r>
            <a:r>
              <a:rPr lang="en-US" sz="2400" dirty="0"/>
              <a:t> </a:t>
            </a:r>
          </a:p>
        </p:txBody>
      </p:sp>
      <p:sp>
        <p:nvSpPr>
          <p:cNvPr id="4" name="Text Placeholder 3">
            <a:extLst>
              <a:ext uri="{FF2B5EF4-FFF2-40B4-BE49-F238E27FC236}">
                <a16:creationId xmlns:a16="http://schemas.microsoft.com/office/drawing/2014/main" id="{2A51EE4F-D277-B935-14AF-084153191917}"/>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DEANS AND STAFF</a:t>
            </a:r>
            <a:endParaRPr lang="en-US" dirty="0"/>
          </a:p>
        </p:txBody>
      </p:sp>
      <p:graphicFrame>
        <p:nvGraphicFramePr>
          <p:cNvPr id="5" name="Chart 4">
            <a:extLst>
              <a:ext uri="{FF2B5EF4-FFF2-40B4-BE49-F238E27FC236}">
                <a16:creationId xmlns:a16="http://schemas.microsoft.com/office/drawing/2014/main" id="{521189C0-055C-4B12-2D8A-AEB91308ED3A}"/>
              </a:ext>
            </a:extLst>
          </p:cNvPr>
          <p:cNvGraphicFramePr>
            <a:graphicFrameLocks/>
          </p:cNvGraphicFramePr>
          <p:nvPr>
            <p:extLst>
              <p:ext uri="{D42A27DB-BD31-4B8C-83A1-F6EECF244321}">
                <p14:modId xmlns:p14="http://schemas.microsoft.com/office/powerpoint/2010/main" val="2274896515"/>
              </p:ext>
            </p:extLst>
          </p:nvPr>
        </p:nvGraphicFramePr>
        <p:xfrm>
          <a:off x="685800" y="1806618"/>
          <a:ext cx="10911838" cy="436322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54567E6-2CB2-E3F4-5738-EA8BAEBC65FE}"/>
              </a:ext>
            </a:extLst>
          </p:cNvPr>
          <p:cNvSpPr txBox="1"/>
          <p:nvPr/>
        </p:nvSpPr>
        <p:spPr>
          <a:xfrm>
            <a:off x="5671752" y="1891015"/>
            <a:ext cx="5548183" cy="3970318"/>
          </a:xfrm>
          <a:prstGeom prst="rect">
            <a:avLst/>
          </a:prstGeom>
          <a:noFill/>
        </p:spPr>
        <p:txBody>
          <a:bodyPr wrap="square" rtlCol="0">
            <a:spAutoFit/>
          </a:bodyPr>
          <a:lstStyle/>
          <a:p>
            <a:r>
              <a:rPr lang="en-US" sz="1200" dirty="0"/>
              <a:t>1 = 10%</a:t>
            </a:r>
          </a:p>
          <a:p>
            <a:endParaRPr lang="en-US" sz="1200" dirty="0"/>
          </a:p>
          <a:p>
            <a:r>
              <a:rPr lang="en-US" sz="1200" dirty="0"/>
              <a:t>1 = 10%</a:t>
            </a:r>
          </a:p>
          <a:p>
            <a:endParaRPr lang="en-US" sz="1200" dirty="0"/>
          </a:p>
          <a:p>
            <a:r>
              <a:rPr lang="en-US" sz="1200" dirty="0"/>
              <a:t>                                                       6 = 60%</a:t>
            </a:r>
          </a:p>
          <a:p>
            <a:endParaRPr lang="en-US" sz="1600" dirty="0"/>
          </a:p>
          <a:p>
            <a:r>
              <a:rPr lang="en-US" sz="1200" dirty="0"/>
              <a:t>                                                                            8 = 80%</a:t>
            </a:r>
          </a:p>
          <a:p>
            <a:endParaRPr lang="en-US" sz="1200" dirty="0"/>
          </a:p>
          <a:p>
            <a:pPr>
              <a:tabLst>
                <a:tab pos="1306513" algn="l"/>
              </a:tabLst>
            </a:pPr>
            <a:r>
              <a:rPr lang="en-US" sz="1200" dirty="0"/>
              <a:t>                           	4 = 40%</a:t>
            </a:r>
          </a:p>
          <a:p>
            <a:pPr>
              <a:tabLst>
                <a:tab pos="1306513" algn="l"/>
              </a:tabLst>
            </a:pPr>
            <a:endParaRPr lang="en-US" sz="1200" dirty="0"/>
          </a:p>
          <a:p>
            <a:pPr>
              <a:tabLst>
                <a:tab pos="1306513" algn="l"/>
              </a:tabLst>
            </a:pPr>
            <a:r>
              <a:rPr lang="en-US" sz="1200" dirty="0"/>
              <a:t>	4 = 40%</a:t>
            </a:r>
          </a:p>
          <a:p>
            <a:pPr>
              <a:tabLst>
                <a:tab pos="1306513" algn="l"/>
              </a:tabLst>
            </a:pPr>
            <a:endParaRPr lang="en-US" sz="1200" dirty="0"/>
          </a:p>
          <a:p>
            <a:pPr>
              <a:tabLst>
                <a:tab pos="1306513" algn="l"/>
              </a:tabLst>
            </a:pPr>
            <a:r>
              <a:rPr lang="en-US" sz="1200" dirty="0"/>
              <a:t>	4 = 40%</a:t>
            </a:r>
          </a:p>
          <a:p>
            <a:pPr>
              <a:tabLst>
                <a:tab pos="1306513" algn="l"/>
              </a:tabLst>
            </a:pPr>
            <a:endParaRPr lang="en-US" sz="1600" dirty="0"/>
          </a:p>
          <a:p>
            <a:pPr>
              <a:tabLst>
                <a:tab pos="1306513" algn="l"/>
              </a:tabLst>
            </a:pPr>
            <a:r>
              <a:rPr lang="en-US" sz="1200" dirty="0"/>
              <a:t>	4 = 40%</a:t>
            </a:r>
          </a:p>
          <a:p>
            <a:pPr>
              <a:tabLst>
                <a:tab pos="1306513" algn="l"/>
              </a:tabLst>
            </a:pPr>
            <a:endParaRPr lang="en-US" sz="1600" dirty="0"/>
          </a:p>
          <a:p>
            <a:pPr>
              <a:tabLst>
                <a:tab pos="1306513" algn="l"/>
              </a:tabLst>
            </a:pPr>
            <a:r>
              <a:rPr lang="en-US" sz="1200" dirty="0"/>
              <a:t>1 = 10%</a:t>
            </a:r>
          </a:p>
          <a:p>
            <a:pPr>
              <a:tabLst>
                <a:tab pos="1306513" algn="l"/>
              </a:tabLst>
            </a:pPr>
            <a:r>
              <a:rPr lang="en-US" sz="1200" dirty="0"/>
              <a:t>	</a:t>
            </a:r>
          </a:p>
          <a:p>
            <a:pPr>
              <a:tabLst>
                <a:tab pos="4164013" algn="l"/>
              </a:tabLst>
            </a:pPr>
            <a:r>
              <a:rPr lang="en-US" sz="1200" dirty="0"/>
              <a:t>	10 = 100%</a:t>
            </a:r>
          </a:p>
          <a:p>
            <a:endParaRPr lang="en-US" sz="1200" dirty="0"/>
          </a:p>
        </p:txBody>
      </p:sp>
    </p:spTree>
    <p:extLst>
      <p:ext uri="{BB962C8B-B14F-4D97-AF65-F5344CB8AC3E}">
        <p14:creationId xmlns:p14="http://schemas.microsoft.com/office/powerpoint/2010/main" val="201156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5698" y="227239"/>
            <a:ext cx="6028037" cy="978056"/>
          </a:xfrm>
        </p:spPr>
        <p:txBody>
          <a:bodyPr>
            <a:normAutofit/>
          </a:bodyPr>
          <a:lstStyle/>
          <a:p>
            <a:r>
              <a:rPr lang="en-US" sz="3200" cap="none" dirty="0"/>
              <a:t>4: How would you define </a:t>
            </a:r>
            <a:br>
              <a:rPr lang="en-US" sz="3200" cap="none" dirty="0"/>
            </a:br>
            <a:r>
              <a:rPr lang="en-US" sz="3200" cap="none" dirty="0"/>
              <a:t>the role of bishop in SEPA</a:t>
            </a:r>
            <a:r>
              <a:rPr lang="en-US" sz="3200" dirty="0"/>
              <a:t>?</a:t>
            </a:r>
            <a:r>
              <a:rPr lang="en-US" sz="3200" baseline="30000" dirty="0"/>
              <a:t>5</a:t>
            </a:r>
            <a:r>
              <a:rPr lang="en-US" sz="3200" dirty="0"/>
              <a:t> </a:t>
            </a:r>
          </a:p>
        </p:txBody>
      </p:sp>
      <p:sp>
        <p:nvSpPr>
          <p:cNvPr id="3" name="Content Placeholder 2"/>
          <p:cNvSpPr>
            <a:spLocks noGrp="1"/>
          </p:cNvSpPr>
          <p:nvPr>
            <p:ph idx="1"/>
          </p:nvPr>
        </p:nvSpPr>
        <p:spPr>
          <a:xfrm>
            <a:off x="731519" y="1544595"/>
            <a:ext cx="10622281" cy="4632368"/>
          </a:xfrm>
        </p:spPr>
        <p:txBody>
          <a:bodyPr>
            <a:noAutofit/>
          </a:bodyPr>
          <a:lstStyle/>
          <a:p>
            <a:pPr>
              <a:lnSpc>
                <a:spcPct val="100000"/>
              </a:lnSpc>
              <a:spcBef>
                <a:spcPts val="0"/>
              </a:spcBef>
              <a:buFont typeface="Wingdings" panose="05000000000000000000" pitchFamily="2" charset="2"/>
              <a:buChar char="Ø"/>
            </a:pPr>
            <a:r>
              <a:rPr lang="en-US" sz="2000" dirty="0"/>
              <a:t>Leader for the overall oversight and support of </a:t>
            </a:r>
          </a:p>
          <a:p>
            <a:pPr marL="231775" indent="0">
              <a:lnSpc>
                <a:spcPct val="100000"/>
              </a:lnSpc>
              <a:spcBef>
                <a:spcPts val="0"/>
              </a:spcBef>
              <a:buNone/>
            </a:pPr>
            <a:r>
              <a:rPr lang="en-US" sz="2000" dirty="0"/>
              <a:t>congregations while supporting the clergy that </a:t>
            </a:r>
          </a:p>
          <a:p>
            <a:pPr marL="231775" indent="0">
              <a:lnSpc>
                <a:spcPct val="100000"/>
              </a:lnSpc>
              <a:spcBef>
                <a:spcPts val="0"/>
              </a:spcBef>
              <a:buNone/>
            </a:pPr>
            <a:r>
              <a:rPr lang="en-US" sz="2000" dirty="0"/>
              <a:t>serve them.</a:t>
            </a:r>
          </a:p>
          <a:p>
            <a:pPr>
              <a:lnSpc>
                <a:spcPct val="100000"/>
              </a:lnSpc>
              <a:buFont typeface="Wingdings" panose="05000000000000000000" pitchFamily="2" charset="2"/>
              <a:buChar char="Ø"/>
            </a:pPr>
            <a:r>
              <a:rPr lang="en-US" sz="2000" dirty="0"/>
              <a:t>Listener. </a:t>
            </a:r>
            <a:r>
              <a:rPr lang="en-US" dirty="0"/>
              <a:t>Listening  allows the Bishop to offer</a:t>
            </a:r>
          </a:p>
          <a:p>
            <a:pPr marL="231775" indent="0">
              <a:lnSpc>
                <a:spcPct val="100000"/>
              </a:lnSpc>
              <a:spcBef>
                <a:spcPts val="0"/>
              </a:spcBef>
              <a:buNone/>
            </a:pPr>
            <a:r>
              <a:rPr lang="en-US" dirty="0"/>
              <a:t>a vision for the synod that is informed by  </a:t>
            </a:r>
          </a:p>
          <a:p>
            <a:pPr marL="231775" indent="0">
              <a:lnSpc>
                <a:spcPct val="100000"/>
              </a:lnSpc>
              <a:spcBef>
                <a:spcPts val="0"/>
              </a:spcBef>
              <a:buNone/>
            </a:pPr>
            <a:r>
              <a:rPr lang="en-US" dirty="0"/>
              <a:t>various voices and will include and require </a:t>
            </a:r>
          </a:p>
          <a:p>
            <a:pPr marL="231775" indent="0">
              <a:lnSpc>
                <a:spcPct val="100000"/>
              </a:lnSpc>
              <a:spcBef>
                <a:spcPts val="0"/>
              </a:spcBef>
              <a:buNone/>
            </a:pPr>
            <a:r>
              <a:rPr lang="en-US" dirty="0"/>
              <a:t>the work of all our hands.</a:t>
            </a:r>
          </a:p>
          <a:p>
            <a:pPr lvl="1">
              <a:lnSpc>
                <a:spcPct val="100000"/>
              </a:lnSpc>
            </a:pPr>
            <a:r>
              <a:rPr lang="en-US" dirty="0"/>
              <a:t>Listening first and foremost to God in prayer and trusting that God will speak, trusting that God is with us every step of the way, and that we do not have to be afraid. </a:t>
            </a:r>
          </a:p>
          <a:p>
            <a:pPr lvl="1">
              <a:lnSpc>
                <a:spcPct val="100000"/>
              </a:lnSpc>
            </a:pPr>
            <a:r>
              <a:rPr lang="en-US" dirty="0"/>
              <a:t>Listening to leaders, to the pastors, to the people in the congregations each expressing their perspective, their hopes, their fears.</a:t>
            </a:r>
          </a:p>
          <a:p>
            <a:pPr>
              <a:lnSpc>
                <a:spcPct val="100000"/>
              </a:lnSpc>
              <a:buFont typeface="Wingdings" panose="05000000000000000000" pitchFamily="2" charset="2"/>
              <a:buChar char="Ø"/>
            </a:pPr>
            <a:r>
              <a:rPr lang="en-US" sz="2000" dirty="0"/>
              <a:t>Central spiritual and moral leader of our Synod who leads by public example.</a:t>
            </a:r>
          </a:p>
        </p:txBody>
      </p:sp>
      <p:sp>
        <p:nvSpPr>
          <p:cNvPr id="4" name="Text Placeholder 3">
            <a:extLst>
              <a:ext uri="{FF2B5EF4-FFF2-40B4-BE49-F238E27FC236}">
                <a16:creationId xmlns:a16="http://schemas.microsoft.com/office/drawing/2014/main" id="{F45A80C3-096C-776D-536A-3EA5FAAE3C20}"/>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DEANS AND STAFF</a:t>
            </a:r>
            <a:endParaRPr lang="en-US" dirty="0"/>
          </a:p>
        </p:txBody>
      </p:sp>
      <p:pic>
        <p:nvPicPr>
          <p:cNvPr id="8" name="Picture 7" descr="A person in a green robe holding a baby&#10;&#10;Description automatically generated">
            <a:extLst>
              <a:ext uri="{FF2B5EF4-FFF2-40B4-BE49-F238E27FC236}">
                <a16:creationId xmlns:a16="http://schemas.microsoft.com/office/drawing/2014/main" id="{7ADF7BBD-FEE9-527D-9BAB-8FE1876A61BC}"/>
              </a:ext>
            </a:extLst>
          </p:cNvPr>
          <p:cNvPicPr>
            <a:picLocks noChangeAspect="1"/>
          </p:cNvPicPr>
          <p:nvPr/>
        </p:nvPicPr>
        <p:blipFill>
          <a:blip r:embed="rId2"/>
          <a:stretch>
            <a:fillRect/>
          </a:stretch>
        </p:blipFill>
        <p:spPr>
          <a:xfrm>
            <a:off x="6979508" y="1328922"/>
            <a:ext cx="4672914" cy="2554526"/>
          </a:xfrm>
          <a:prstGeom prst="rect">
            <a:avLst/>
          </a:prstGeom>
          <a:ln>
            <a:solidFill>
              <a:schemeClr val="accent3"/>
            </a:solidFill>
          </a:ln>
        </p:spPr>
      </p:pic>
    </p:spTree>
    <p:extLst>
      <p:ext uri="{BB962C8B-B14F-4D97-AF65-F5344CB8AC3E}">
        <p14:creationId xmlns:p14="http://schemas.microsoft.com/office/powerpoint/2010/main" val="178820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5762" y="296563"/>
            <a:ext cx="6028037" cy="978056"/>
          </a:xfrm>
        </p:spPr>
        <p:txBody>
          <a:bodyPr>
            <a:normAutofit/>
          </a:bodyPr>
          <a:lstStyle/>
          <a:p>
            <a:r>
              <a:rPr lang="en-US" sz="2400" cap="none" dirty="0"/>
              <a:t>Responses to Question 4 continued</a:t>
            </a:r>
          </a:p>
        </p:txBody>
      </p:sp>
      <p:sp>
        <p:nvSpPr>
          <p:cNvPr id="3" name="Content Placeholder 2"/>
          <p:cNvSpPr>
            <a:spLocks noGrp="1"/>
          </p:cNvSpPr>
          <p:nvPr>
            <p:ph idx="1"/>
          </p:nvPr>
        </p:nvSpPr>
        <p:spPr>
          <a:xfrm>
            <a:off x="208005" y="1598898"/>
            <a:ext cx="11664779" cy="4632368"/>
          </a:xfrm>
        </p:spPr>
        <p:txBody>
          <a:bodyPr>
            <a:noAutofit/>
          </a:bodyPr>
          <a:lstStyle/>
          <a:p>
            <a:pPr marL="4346575" indent="-207963">
              <a:lnSpc>
                <a:spcPct val="100000"/>
              </a:lnSpc>
              <a:buFont typeface="Wingdings" panose="05000000000000000000" pitchFamily="2" charset="2"/>
              <a:buChar char="Ø"/>
            </a:pPr>
            <a:r>
              <a:rPr lang="en-US" sz="2000" dirty="0"/>
              <a:t>The bishop is first and foremost the pastor to the Rostered Leaders of this Synod. They should support us so the we can support our congregations through pastoral care, worship leadership, and the sacraments.</a:t>
            </a:r>
          </a:p>
          <a:p>
            <a:pPr marL="4346575" indent="-207963">
              <a:lnSpc>
                <a:spcPct val="100000"/>
              </a:lnSpc>
              <a:buFont typeface="Wingdings" panose="05000000000000000000" pitchFamily="2" charset="2"/>
              <a:buChar char="Ø"/>
            </a:pPr>
            <a:r>
              <a:rPr lang="en-US" sz="2000" dirty="0"/>
              <a:t> They, and their office and staff, provide resources, guidance, and aid to congregations in difficult, turbulent, or transitional times. </a:t>
            </a:r>
          </a:p>
          <a:p>
            <a:pPr marL="4346575" indent="-207963">
              <a:lnSpc>
                <a:spcPct val="100000"/>
              </a:lnSpc>
              <a:buFont typeface="Wingdings" panose="05000000000000000000" pitchFamily="2" charset="2"/>
              <a:buChar char="Ø"/>
            </a:pPr>
            <a:r>
              <a:rPr lang="en-US" sz="2000" dirty="0"/>
              <a:t>The bishop has a ceremonial role of being with churches and leaders for celebrations, anniversaries, and other social events. </a:t>
            </a:r>
          </a:p>
          <a:p>
            <a:pPr>
              <a:lnSpc>
                <a:spcPct val="100000"/>
              </a:lnSpc>
              <a:buFont typeface="Wingdings" panose="05000000000000000000" pitchFamily="2" charset="2"/>
              <a:buChar char="Ø"/>
            </a:pPr>
            <a:r>
              <a:rPr lang="en-US" sz="2000" dirty="0"/>
              <a:t>The role of the bishop is to cast the vision and to develop followers into leaders. They are the coach, cheerleader, equipper,  and truth teller, empowering others to lead, convening various task force groups.</a:t>
            </a:r>
          </a:p>
        </p:txBody>
      </p:sp>
      <p:sp>
        <p:nvSpPr>
          <p:cNvPr id="4" name="Text Placeholder 3">
            <a:extLst>
              <a:ext uri="{FF2B5EF4-FFF2-40B4-BE49-F238E27FC236}">
                <a16:creationId xmlns:a16="http://schemas.microsoft.com/office/drawing/2014/main" id="{F45A80C3-096C-776D-536A-3EA5FAAE3C20}"/>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DEANS AND STAFF</a:t>
            </a:r>
            <a:endParaRPr lang="en-US" dirty="0"/>
          </a:p>
        </p:txBody>
      </p:sp>
      <p:pic>
        <p:nvPicPr>
          <p:cNvPr id="6" name="Picture 5" descr="A large screen with a person on it&#10;&#10;Description automatically generated">
            <a:extLst>
              <a:ext uri="{FF2B5EF4-FFF2-40B4-BE49-F238E27FC236}">
                <a16:creationId xmlns:a16="http://schemas.microsoft.com/office/drawing/2014/main" id="{E983367D-90AD-1AAA-F104-82221DD6CD15}"/>
              </a:ext>
            </a:extLst>
          </p:cNvPr>
          <p:cNvPicPr>
            <a:picLocks noChangeAspect="1"/>
          </p:cNvPicPr>
          <p:nvPr/>
        </p:nvPicPr>
        <p:blipFill rotWithShape="1">
          <a:blip r:embed="rId2"/>
          <a:srcRect l="5777" t="2879" r="14933" b="16081"/>
          <a:stretch/>
        </p:blipFill>
        <p:spPr>
          <a:xfrm>
            <a:off x="208005" y="1761296"/>
            <a:ext cx="4071993" cy="3121383"/>
          </a:xfrm>
          <a:prstGeom prst="rect">
            <a:avLst/>
          </a:prstGeom>
          <a:ln>
            <a:solidFill>
              <a:schemeClr val="accent3"/>
            </a:solidFill>
          </a:ln>
        </p:spPr>
      </p:pic>
    </p:spTree>
    <p:extLst>
      <p:ext uri="{BB962C8B-B14F-4D97-AF65-F5344CB8AC3E}">
        <p14:creationId xmlns:p14="http://schemas.microsoft.com/office/powerpoint/2010/main" val="182201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5762" y="296563"/>
            <a:ext cx="6028037" cy="978056"/>
          </a:xfrm>
        </p:spPr>
        <p:txBody>
          <a:bodyPr>
            <a:normAutofit/>
          </a:bodyPr>
          <a:lstStyle/>
          <a:p>
            <a:r>
              <a:rPr lang="en-US" sz="2400" cap="none" dirty="0"/>
              <a:t>Responses to Question 4 continued</a:t>
            </a:r>
          </a:p>
        </p:txBody>
      </p:sp>
      <p:sp>
        <p:nvSpPr>
          <p:cNvPr id="3" name="Content Placeholder 2"/>
          <p:cNvSpPr>
            <a:spLocks noGrp="1"/>
          </p:cNvSpPr>
          <p:nvPr>
            <p:ph idx="1"/>
          </p:nvPr>
        </p:nvSpPr>
        <p:spPr>
          <a:xfrm>
            <a:off x="731519" y="1415140"/>
            <a:ext cx="5731065" cy="4632368"/>
          </a:xfrm>
        </p:spPr>
        <p:txBody>
          <a:bodyPr>
            <a:noAutofit/>
          </a:bodyPr>
          <a:lstStyle/>
          <a:p>
            <a:pPr>
              <a:lnSpc>
                <a:spcPct val="100000"/>
              </a:lnSpc>
              <a:buFont typeface="Wingdings" panose="05000000000000000000" pitchFamily="2" charset="2"/>
              <a:buChar char="Ø"/>
            </a:pPr>
            <a:r>
              <a:rPr lang="en-US" sz="2000" dirty="0"/>
              <a:t>As defined by the constitution, the role of bishop is primarily administrative. This administration is greatly enhanced by someone who can:</a:t>
            </a:r>
          </a:p>
          <a:p>
            <a:pPr lvl="2">
              <a:lnSpc>
                <a:spcPct val="100000"/>
              </a:lnSpc>
            </a:pPr>
            <a:r>
              <a:rPr lang="en-US" sz="2000" dirty="0"/>
              <a:t> cast a vision and build the relationships to make it happen. </a:t>
            </a:r>
          </a:p>
          <a:p>
            <a:pPr lvl="2">
              <a:lnSpc>
                <a:spcPct val="100000"/>
              </a:lnSpc>
            </a:pPr>
            <a:r>
              <a:rPr lang="en-US" sz="2000" dirty="0"/>
              <a:t> be at the forefront of the public ministry of the church in our area.</a:t>
            </a:r>
          </a:p>
          <a:p>
            <a:pPr lvl="2">
              <a:lnSpc>
                <a:spcPct val="100000"/>
              </a:lnSpc>
            </a:pPr>
            <a:r>
              <a:rPr lang="en-US" sz="2000" dirty="0"/>
              <a:t>Have a firm grasp of  administration and organizational aspects of the role.. </a:t>
            </a:r>
          </a:p>
          <a:p>
            <a:pPr>
              <a:lnSpc>
                <a:spcPct val="100000"/>
              </a:lnSpc>
              <a:buFont typeface="Wingdings" panose="05000000000000000000" pitchFamily="2" charset="2"/>
              <a:buChar char="Ø"/>
            </a:pPr>
            <a:r>
              <a:rPr lang="en-US" sz="2000" dirty="0"/>
              <a:t>The role of the bishop should not only cast a vision, but also have or develop a clear plan as to how to get there.</a:t>
            </a:r>
          </a:p>
        </p:txBody>
      </p:sp>
      <p:sp>
        <p:nvSpPr>
          <p:cNvPr id="4" name="Text Placeholder 3">
            <a:extLst>
              <a:ext uri="{FF2B5EF4-FFF2-40B4-BE49-F238E27FC236}">
                <a16:creationId xmlns:a16="http://schemas.microsoft.com/office/drawing/2014/main" id="{F45A80C3-096C-776D-536A-3EA5FAAE3C20}"/>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DEANS AND STAFF</a:t>
            </a:r>
            <a:endParaRPr lang="en-US" dirty="0"/>
          </a:p>
        </p:txBody>
      </p:sp>
      <p:pic>
        <p:nvPicPr>
          <p:cNvPr id="6" name="Picture 5" descr="A group of people standing in a room&#10;&#10;Description automatically generated">
            <a:extLst>
              <a:ext uri="{FF2B5EF4-FFF2-40B4-BE49-F238E27FC236}">
                <a16:creationId xmlns:a16="http://schemas.microsoft.com/office/drawing/2014/main" id="{AA3F7E73-974C-C15E-6982-F6B3B7DAE06A}"/>
              </a:ext>
            </a:extLst>
          </p:cNvPr>
          <p:cNvPicPr>
            <a:picLocks noChangeAspect="1"/>
          </p:cNvPicPr>
          <p:nvPr/>
        </p:nvPicPr>
        <p:blipFill rotWithShape="1">
          <a:blip r:embed="rId2"/>
          <a:srcRect l="26264" r="12309"/>
          <a:stretch/>
        </p:blipFill>
        <p:spPr>
          <a:xfrm>
            <a:off x="7065095" y="1328921"/>
            <a:ext cx="4055985" cy="4502913"/>
          </a:xfrm>
          <a:prstGeom prst="rect">
            <a:avLst/>
          </a:prstGeom>
          <a:ln>
            <a:solidFill>
              <a:schemeClr val="accent2"/>
            </a:solidFill>
          </a:ln>
        </p:spPr>
      </p:pic>
    </p:spTree>
    <p:extLst>
      <p:ext uri="{BB962C8B-B14F-4D97-AF65-F5344CB8AC3E}">
        <p14:creationId xmlns:p14="http://schemas.microsoft.com/office/powerpoint/2010/main" val="89342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5665" y="529595"/>
            <a:ext cx="8610600" cy="1293028"/>
          </a:xfrm>
        </p:spPr>
        <p:txBody>
          <a:bodyPr>
            <a:normAutofit/>
          </a:bodyPr>
          <a:lstStyle/>
          <a:p>
            <a:r>
              <a:rPr lang="en-US" sz="3200" cap="none" dirty="0"/>
              <a:t>5: How do you think the role of bishop </a:t>
            </a:r>
            <a:br>
              <a:rPr lang="en-US" sz="3200" cap="none" dirty="0"/>
            </a:br>
            <a:r>
              <a:rPr lang="en-US" sz="3200" cap="none" dirty="0"/>
              <a:t>may change over the next 3-6 years?</a:t>
            </a:r>
            <a:r>
              <a:rPr lang="en-US" sz="3200" cap="none" baseline="30000" dirty="0"/>
              <a:t>5</a:t>
            </a:r>
            <a:endParaRPr lang="en-US" sz="3200" cap="none" dirty="0"/>
          </a:p>
        </p:txBody>
      </p:sp>
      <p:sp>
        <p:nvSpPr>
          <p:cNvPr id="3" name="Content Placeholder 2"/>
          <p:cNvSpPr>
            <a:spLocks noGrp="1"/>
          </p:cNvSpPr>
          <p:nvPr>
            <p:ph idx="1"/>
          </p:nvPr>
        </p:nvSpPr>
        <p:spPr>
          <a:xfrm>
            <a:off x="777238" y="1942274"/>
            <a:ext cx="10774681" cy="4501096"/>
          </a:xfrm>
        </p:spPr>
        <p:txBody>
          <a:bodyPr>
            <a:noAutofit/>
          </a:bodyPr>
          <a:lstStyle/>
          <a:p>
            <a:pPr marL="463550" indent="-231775">
              <a:lnSpc>
                <a:spcPct val="100000"/>
              </a:lnSpc>
              <a:spcBef>
                <a:spcPts val="800"/>
              </a:spcBef>
              <a:buFont typeface="Wingdings" pitchFamily="2" charset="2"/>
              <a:buChar char="Ø"/>
            </a:pPr>
            <a:r>
              <a:rPr lang="en-US" sz="2000" dirty="0"/>
              <a:t>The bishop will be more involved in encouraging collaboration between a smaller number of stronger churches. </a:t>
            </a:r>
          </a:p>
          <a:p>
            <a:pPr marL="463550" indent="-231775">
              <a:lnSpc>
                <a:spcPct val="100000"/>
              </a:lnSpc>
              <a:spcBef>
                <a:spcPts val="800"/>
              </a:spcBef>
              <a:buFont typeface="Wingdings" pitchFamily="2" charset="2"/>
              <a:buChar char="Ø"/>
            </a:pPr>
            <a:r>
              <a:rPr lang="en-US" sz="2000" dirty="0"/>
              <a:t>The bishop will lead creative ways to address a growing clergy shortage.</a:t>
            </a:r>
          </a:p>
          <a:p>
            <a:pPr marL="463550" indent="-231775">
              <a:lnSpc>
                <a:spcPct val="100000"/>
              </a:lnSpc>
              <a:spcBef>
                <a:spcPts val="800"/>
              </a:spcBef>
              <a:buFont typeface="Wingdings" pitchFamily="2" charset="2"/>
              <a:buChar char="Ø"/>
            </a:pPr>
            <a:r>
              <a:rPr lang="en-US" sz="2000" dirty="0"/>
              <a:t> The church has been in a time of transition for a while now and that is likely to continue, and perhaps even accelerate in many ways. </a:t>
            </a:r>
          </a:p>
          <a:p>
            <a:pPr marL="463550" indent="-231775">
              <a:lnSpc>
                <a:spcPct val="100000"/>
              </a:lnSpc>
              <a:spcBef>
                <a:spcPts val="800"/>
              </a:spcBef>
              <a:buFont typeface="Wingdings" pitchFamily="2" charset="2"/>
              <a:buChar char="Ø"/>
            </a:pPr>
            <a:r>
              <a:rPr lang="en-US" sz="2000" dirty="0"/>
              <a:t>The bishop will need to be the one who continues to ask what’s possible, what we can do, what new ideas we haven’t tried yet, rather than be someone who tells us what we’ve always done, or what isn’t possible. </a:t>
            </a:r>
          </a:p>
          <a:p>
            <a:pPr marL="463550" indent="-231775">
              <a:lnSpc>
                <a:spcPct val="100000"/>
              </a:lnSpc>
              <a:spcBef>
                <a:spcPts val="800"/>
              </a:spcBef>
              <a:buFont typeface="Wingdings" pitchFamily="2" charset="2"/>
              <a:buChar char="Ø"/>
            </a:pPr>
            <a:r>
              <a:rPr lang="en-US" sz="2000" dirty="0"/>
              <a:t>They will need to be someone who is open and flexible, someone who thinks outside the box, someone who challenges the synod and its rostered leaders to do the same. </a:t>
            </a:r>
          </a:p>
          <a:p>
            <a:pPr marL="231775" indent="0">
              <a:lnSpc>
                <a:spcPct val="100000"/>
              </a:lnSpc>
              <a:spcBef>
                <a:spcPts val="200"/>
              </a:spcBef>
              <a:buNone/>
            </a:pPr>
            <a:endParaRPr lang="en-US" sz="2000" dirty="0"/>
          </a:p>
        </p:txBody>
      </p:sp>
      <p:sp>
        <p:nvSpPr>
          <p:cNvPr id="4" name="Text Placeholder 3">
            <a:extLst>
              <a:ext uri="{FF2B5EF4-FFF2-40B4-BE49-F238E27FC236}">
                <a16:creationId xmlns:a16="http://schemas.microsoft.com/office/drawing/2014/main" id="{699338A4-A47D-A4D2-9A29-03D693FD1478}"/>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DEANS AND STAFF</a:t>
            </a:r>
            <a:endParaRPr lang="en-US" dirty="0"/>
          </a:p>
        </p:txBody>
      </p:sp>
    </p:spTree>
    <p:extLst>
      <p:ext uri="{BB962C8B-B14F-4D97-AF65-F5344CB8AC3E}">
        <p14:creationId xmlns:p14="http://schemas.microsoft.com/office/powerpoint/2010/main" val="184806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80002"/>
          </a:xfrm>
        </p:spPr>
        <p:txBody>
          <a:bodyPr>
            <a:normAutofit/>
          </a:bodyPr>
          <a:lstStyle/>
          <a:p>
            <a:r>
              <a:rPr lang="en-US" sz="2400" cap="none" dirty="0"/>
              <a:t>Responses to Question 5 continued</a:t>
            </a:r>
          </a:p>
        </p:txBody>
      </p:sp>
      <p:sp>
        <p:nvSpPr>
          <p:cNvPr id="3" name="Content Placeholder 2"/>
          <p:cNvSpPr>
            <a:spLocks noGrp="1"/>
          </p:cNvSpPr>
          <p:nvPr>
            <p:ph idx="1"/>
          </p:nvPr>
        </p:nvSpPr>
        <p:spPr>
          <a:xfrm>
            <a:off x="3818237" y="1219155"/>
            <a:ext cx="7931389" cy="4897441"/>
          </a:xfrm>
        </p:spPr>
        <p:txBody>
          <a:bodyPr>
            <a:normAutofit fontScale="92500" lnSpcReduction="10000"/>
          </a:bodyPr>
          <a:lstStyle/>
          <a:p>
            <a:pPr>
              <a:lnSpc>
                <a:spcPct val="110000"/>
              </a:lnSpc>
              <a:spcBef>
                <a:spcPts val="800"/>
              </a:spcBef>
              <a:buFont typeface="Wingdings" pitchFamily="2" charset="2"/>
              <a:buChar char="Ø"/>
            </a:pPr>
            <a:r>
              <a:rPr lang="en-US" sz="2000" dirty="0"/>
              <a:t>The bishop will need to be a faith leader, someone who continues to remind us over and over again that God has this, that God is at work, in our midst, and that while the church may change, God’s presence and God’s love never does. </a:t>
            </a:r>
          </a:p>
          <a:p>
            <a:pPr>
              <a:lnSpc>
                <a:spcPct val="110000"/>
              </a:lnSpc>
              <a:spcBef>
                <a:spcPts val="800"/>
              </a:spcBef>
              <a:buFont typeface="Wingdings" pitchFamily="2" charset="2"/>
              <a:buChar char="Ø"/>
            </a:pPr>
            <a:r>
              <a:rPr lang="en-US" sz="2000" dirty="0"/>
              <a:t>They will need to change as the landscape of the church changes. My guess is there will be more Holy Closures and yoking of congregations.</a:t>
            </a:r>
          </a:p>
          <a:p>
            <a:pPr>
              <a:lnSpc>
                <a:spcPct val="110000"/>
              </a:lnSpc>
              <a:spcBef>
                <a:spcPts val="800"/>
              </a:spcBef>
              <a:buFont typeface="Wingdings" pitchFamily="2" charset="2"/>
              <a:buChar char="Ø"/>
            </a:pPr>
            <a:r>
              <a:rPr lang="en-US" sz="2000" dirty="0"/>
              <a:t>They will need to address interim ministry, lay ministry, and declining funding in ways that their predecessors did not have to consider.</a:t>
            </a:r>
          </a:p>
          <a:p>
            <a:pPr>
              <a:lnSpc>
                <a:spcPct val="110000"/>
              </a:lnSpc>
              <a:spcBef>
                <a:spcPts val="800"/>
              </a:spcBef>
              <a:buFont typeface="Wingdings" pitchFamily="2" charset="2"/>
              <a:buChar char="Ø"/>
            </a:pPr>
            <a:r>
              <a:rPr lang="en-US" sz="2000" dirty="0"/>
              <a:t>They will still deal the impacts of the endemic and current ministry realities. </a:t>
            </a:r>
          </a:p>
          <a:p>
            <a:pPr>
              <a:lnSpc>
                <a:spcPct val="110000"/>
              </a:lnSpc>
              <a:spcBef>
                <a:spcPts val="800"/>
              </a:spcBef>
              <a:buFont typeface="Wingdings" pitchFamily="2" charset="2"/>
              <a:buChar char="Ø"/>
            </a:pPr>
            <a:r>
              <a:rPr lang="en-US" sz="2000" dirty="0"/>
              <a:t>The bishop will have to be a more agile thinker and innovator as the role of pastor and the calls that are available continue to change. </a:t>
            </a:r>
          </a:p>
        </p:txBody>
      </p:sp>
      <p:sp>
        <p:nvSpPr>
          <p:cNvPr id="4" name="Text Placeholder 3">
            <a:extLst>
              <a:ext uri="{FF2B5EF4-FFF2-40B4-BE49-F238E27FC236}">
                <a16:creationId xmlns:a16="http://schemas.microsoft.com/office/drawing/2014/main" id="{16976E38-4864-1C65-E05C-4EE7A97871E6}"/>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DEANS AND STAFF</a:t>
            </a:r>
            <a:endParaRPr lang="en-US" dirty="0"/>
          </a:p>
        </p:txBody>
      </p:sp>
      <p:pic>
        <p:nvPicPr>
          <p:cNvPr id="8" name="Picture 7" descr="A group of people sitting in a row&#10;&#10;Description automatically generated">
            <a:extLst>
              <a:ext uri="{FF2B5EF4-FFF2-40B4-BE49-F238E27FC236}">
                <a16:creationId xmlns:a16="http://schemas.microsoft.com/office/drawing/2014/main" id="{40B08543-CED2-6612-829A-0D77773D317A}"/>
              </a:ext>
            </a:extLst>
          </p:cNvPr>
          <p:cNvPicPr>
            <a:picLocks noChangeAspect="1"/>
          </p:cNvPicPr>
          <p:nvPr/>
        </p:nvPicPr>
        <p:blipFill>
          <a:blip r:embed="rId2"/>
          <a:stretch>
            <a:fillRect/>
          </a:stretch>
        </p:blipFill>
        <p:spPr>
          <a:xfrm>
            <a:off x="615369" y="1328352"/>
            <a:ext cx="2946460" cy="4419690"/>
          </a:xfrm>
          <a:prstGeom prst="rect">
            <a:avLst/>
          </a:prstGeom>
          <a:ln>
            <a:solidFill>
              <a:schemeClr val="accent2"/>
            </a:solidFill>
          </a:ln>
        </p:spPr>
      </p:pic>
    </p:spTree>
    <p:extLst>
      <p:ext uri="{BB962C8B-B14F-4D97-AF65-F5344CB8AC3E}">
        <p14:creationId xmlns:p14="http://schemas.microsoft.com/office/powerpoint/2010/main" val="121982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80002"/>
          </a:xfrm>
        </p:spPr>
        <p:txBody>
          <a:bodyPr>
            <a:normAutofit/>
          </a:bodyPr>
          <a:lstStyle/>
          <a:p>
            <a:r>
              <a:rPr lang="en-US" sz="2400" cap="none" dirty="0"/>
              <a:t>Responses to Question 5 continued</a:t>
            </a:r>
          </a:p>
        </p:txBody>
      </p:sp>
      <p:sp>
        <p:nvSpPr>
          <p:cNvPr id="3" name="Content Placeholder 2"/>
          <p:cNvSpPr>
            <a:spLocks noGrp="1"/>
          </p:cNvSpPr>
          <p:nvPr>
            <p:ph idx="1"/>
          </p:nvPr>
        </p:nvSpPr>
        <p:spPr>
          <a:xfrm>
            <a:off x="500859" y="1414954"/>
            <a:ext cx="6468351" cy="5331835"/>
          </a:xfrm>
        </p:spPr>
        <p:txBody>
          <a:bodyPr>
            <a:normAutofit/>
          </a:bodyPr>
          <a:lstStyle/>
          <a:p>
            <a:pPr marL="463550" indent="-231775">
              <a:lnSpc>
                <a:spcPct val="120000"/>
              </a:lnSpc>
              <a:buFont typeface="Wingdings" pitchFamily="2" charset="2"/>
              <a:buChar char="Ø"/>
            </a:pPr>
            <a:r>
              <a:rPr lang="en-US" dirty="0"/>
              <a:t>The bishop will be in a process and the length of that process is determined by the vision and gifted ears and tongue with spiritual thought.</a:t>
            </a:r>
          </a:p>
          <a:p>
            <a:pPr marL="463550" indent="-231775">
              <a:lnSpc>
                <a:spcPct val="120000"/>
              </a:lnSpc>
              <a:buFont typeface="Wingdings" pitchFamily="2" charset="2"/>
              <a:buChar char="Ø"/>
            </a:pPr>
            <a:r>
              <a:rPr lang="en-US" dirty="0"/>
              <a:t>This role could significantly change as the church continues to experience accelerated levels of change. </a:t>
            </a:r>
          </a:p>
          <a:p>
            <a:pPr marL="463550" indent="-231775">
              <a:lnSpc>
                <a:spcPct val="120000"/>
              </a:lnSpc>
              <a:buFont typeface="Wingdings" pitchFamily="2" charset="2"/>
              <a:buChar char="Ø"/>
            </a:pPr>
            <a:r>
              <a:rPr lang="en-US" dirty="0"/>
              <a:t>Congregations will be looking to the bishop as they feel the impact of the leadership crisis and shrinking financial realities over their next term. </a:t>
            </a:r>
          </a:p>
        </p:txBody>
      </p:sp>
      <p:sp>
        <p:nvSpPr>
          <p:cNvPr id="4" name="Text Placeholder 3">
            <a:extLst>
              <a:ext uri="{FF2B5EF4-FFF2-40B4-BE49-F238E27FC236}">
                <a16:creationId xmlns:a16="http://schemas.microsoft.com/office/drawing/2014/main" id="{16976E38-4864-1C65-E05C-4EE7A97871E6}"/>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DEANS AND STAFF</a:t>
            </a:r>
            <a:endParaRPr lang="en-US" dirty="0"/>
          </a:p>
        </p:txBody>
      </p:sp>
      <p:pic>
        <p:nvPicPr>
          <p:cNvPr id="6" name="Picture 5" descr="A group of people in white robes&#10;&#10;Description automatically generated">
            <a:extLst>
              <a:ext uri="{FF2B5EF4-FFF2-40B4-BE49-F238E27FC236}">
                <a16:creationId xmlns:a16="http://schemas.microsoft.com/office/drawing/2014/main" id="{F5C47A3E-D520-EA9F-2C9F-B9695997DF83}"/>
              </a:ext>
            </a:extLst>
          </p:cNvPr>
          <p:cNvPicPr>
            <a:picLocks noChangeAspect="1"/>
          </p:cNvPicPr>
          <p:nvPr/>
        </p:nvPicPr>
        <p:blipFill rotWithShape="1">
          <a:blip r:embed="rId2"/>
          <a:srcRect l="13889" r="19669"/>
          <a:stretch/>
        </p:blipFill>
        <p:spPr>
          <a:xfrm>
            <a:off x="7265773" y="1270337"/>
            <a:ext cx="4561293" cy="4576755"/>
          </a:xfrm>
          <a:prstGeom prst="rect">
            <a:avLst/>
          </a:prstGeom>
          <a:ln>
            <a:solidFill>
              <a:schemeClr val="accent2"/>
            </a:solidFill>
          </a:ln>
        </p:spPr>
      </p:pic>
    </p:spTree>
    <p:extLst>
      <p:ext uri="{BB962C8B-B14F-4D97-AF65-F5344CB8AC3E}">
        <p14:creationId xmlns:p14="http://schemas.microsoft.com/office/powerpoint/2010/main" val="140210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80002"/>
          </a:xfrm>
        </p:spPr>
        <p:txBody>
          <a:bodyPr>
            <a:normAutofit/>
          </a:bodyPr>
          <a:lstStyle/>
          <a:p>
            <a:r>
              <a:rPr lang="en-US" sz="2400" cap="none" dirty="0"/>
              <a:t>Responses to Question 5 continued</a:t>
            </a:r>
          </a:p>
        </p:txBody>
      </p:sp>
      <p:sp>
        <p:nvSpPr>
          <p:cNvPr id="3" name="Content Placeholder 2"/>
          <p:cNvSpPr>
            <a:spLocks noGrp="1"/>
          </p:cNvSpPr>
          <p:nvPr>
            <p:ph idx="1"/>
          </p:nvPr>
        </p:nvSpPr>
        <p:spPr>
          <a:xfrm>
            <a:off x="1303638" y="1410137"/>
            <a:ext cx="10156843" cy="5331835"/>
          </a:xfrm>
        </p:spPr>
        <p:txBody>
          <a:bodyPr>
            <a:normAutofit/>
          </a:bodyPr>
          <a:lstStyle/>
          <a:p>
            <a:pPr marL="0" indent="0">
              <a:lnSpc>
                <a:spcPct val="100000"/>
              </a:lnSpc>
              <a:buNone/>
            </a:pPr>
            <a:r>
              <a:rPr lang="en-US" dirty="0"/>
              <a:t>In addition to </a:t>
            </a:r>
            <a:r>
              <a:rPr lang="en-US" sz="2000" dirty="0"/>
              <a:t>the bishop’s role within our synod:</a:t>
            </a:r>
          </a:p>
          <a:p>
            <a:pPr marL="231775" indent="-231775">
              <a:lnSpc>
                <a:spcPct val="100000"/>
              </a:lnSpc>
              <a:buFont typeface="Wingdings" pitchFamily="2" charset="2"/>
              <a:buChar char="Ø"/>
            </a:pPr>
            <a:r>
              <a:rPr lang="en-US" sz="2000" dirty="0"/>
              <a:t> They will become a public and regional witness to our faith, inviting new people into the Lutheran tradition. I would like to see our new Bishop be on social media, television, and radio talking about what we believe and how we put faith into action regarding important social justice matters. </a:t>
            </a:r>
          </a:p>
          <a:p>
            <a:pPr marL="231775" indent="-231775">
              <a:lnSpc>
                <a:spcPct val="100000"/>
              </a:lnSpc>
              <a:buFont typeface="Wingdings" pitchFamily="2" charset="2"/>
              <a:buChar char="Ø"/>
            </a:pPr>
            <a:r>
              <a:rPr lang="en-US" sz="2000" dirty="0"/>
              <a:t>Though the ELCA's future church strategy and the Renewing Lutheran Church commission are both currently doing their work, the next bishop will likely need to act on how we live into that future before the recommendations of those groups are ready.</a:t>
            </a:r>
          </a:p>
          <a:p>
            <a:pPr marL="231775" indent="-231775">
              <a:lnSpc>
                <a:spcPct val="100000"/>
              </a:lnSpc>
              <a:buFont typeface="Wingdings" pitchFamily="2" charset="2"/>
              <a:buChar char="Ø"/>
            </a:pPr>
            <a:r>
              <a:rPr lang="en-US" sz="2000" dirty="0"/>
              <a:t> The Bishop will lead the evolution of the church in the next phase of the church's life.</a:t>
            </a:r>
          </a:p>
          <a:p>
            <a:pPr marL="0" indent="0">
              <a:buNone/>
            </a:pPr>
            <a:endParaRPr lang="en-US" dirty="0"/>
          </a:p>
        </p:txBody>
      </p:sp>
      <p:sp>
        <p:nvSpPr>
          <p:cNvPr id="4" name="Text Placeholder 3">
            <a:extLst>
              <a:ext uri="{FF2B5EF4-FFF2-40B4-BE49-F238E27FC236}">
                <a16:creationId xmlns:a16="http://schemas.microsoft.com/office/drawing/2014/main" id="{16976E38-4864-1C65-E05C-4EE7A97871E6}"/>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DEANS AND STAFF</a:t>
            </a:r>
            <a:endParaRPr lang="en-US" dirty="0"/>
          </a:p>
        </p:txBody>
      </p:sp>
    </p:spTree>
    <p:extLst>
      <p:ext uri="{BB962C8B-B14F-4D97-AF65-F5344CB8AC3E}">
        <p14:creationId xmlns:p14="http://schemas.microsoft.com/office/powerpoint/2010/main" val="325251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9060" y="202525"/>
            <a:ext cx="8141043" cy="1055902"/>
          </a:xfrm>
        </p:spPr>
        <p:txBody>
          <a:bodyPr>
            <a:normAutofit/>
          </a:bodyPr>
          <a:lstStyle/>
          <a:p>
            <a:r>
              <a:rPr lang="en-US" sz="3200" cap="none" dirty="0"/>
              <a:t>6: What would success </a:t>
            </a:r>
            <a:br>
              <a:rPr lang="en-US" sz="3200" cap="none" dirty="0"/>
            </a:br>
            <a:r>
              <a:rPr lang="en-US" sz="3200" cap="none" dirty="0"/>
              <a:t>look like for a bishop?</a:t>
            </a:r>
            <a:r>
              <a:rPr lang="en-US" sz="3200" cap="none" baseline="30000" dirty="0"/>
              <a:t>5</a:t>
            </a:r>
            <a:endParaRPr lang="en-US" sz="3200" cap="none" dirty="0"/>
          </a:p>
        </p:txBody>
      </p:sp>
      <p:sp>
        <p:nvSpPr>
          <p:cNvPr id="3" name="Content Placeholder 2"/>
          <p:cNvSpPr>
            <a:spLocks noGrp="1"/>
          </p:cNvSpPr>
          <p:nvPr>
            <p:ph idx="1"/>
          </p:nvPr>
        </p:nvSpPr>
        <p:spPr>
          <a:xfrm>
            <a:off x="1036319" y="1656148"/>
            <a:ext cx="10515600" cy="4999327"/>
          </a:xfrm>
        </p:spPr>
        <p:txBody>
          <a:bodyPr>
            <a:normAutofit/>
          </a:bodyPr>
          <a:lstStyle/>
          <a:p>
            <a:r>
              <a:rPr lang="en-US" sz="2000" dirty="0"/>
              <a:t>Having stronger congregations that are more closely connected to each other and the synod. </a:t>
            </a:r>
          </a:p>
          <a:p>
            <a:r>
              <a:rPr lang="en-US" sz="2000" dirty="0"/>
              <a:t>It’s hard to measure -likely be a moving target over the course of their term. </a:t>
            </a:r>
          </a:p>
          <a:p>
            <a:r>
              <a:rPr lang="en-US" sz="2000" dirty="0"/>
              <a:t>Making connections, with leaders, pastors, and laypeople.</a:t>
            </a:r>
          </a:p>
          <a:p>
            <a:r>
              <a:rPr lang="en-US" sz="2000" dirty="0"/>
              <a:t>Creating spaces where people feel like they can speak and feel heard. I think success also looks like a willingness to try new things, even if they fail.</a:t>
            </a:r>
          </a:p>
          <a:p>
            <a:r>
              <a:rPr lang="en-US" sz="2000" dirty="0"/>
              <a:t>Continuing to learn and grow, being curious and not assuming we know the answers already. </a:t>
            </a:r>
          </a:p>
          <a:p>
            <a:r>
              <a:rPr lang="en-US" sz="2000" dirty="0"/>
              <a:t>Making the  Lutheran Church, our beliefs, our faith, our teachings,  known outside of our Lutheran Circle. </a:t>
            </a:r>
          </a:p>
          <a:p>
            <a:r>
              <a:rPr lang="en-US" sz="2000" dirty="0"/>
              <a:t>The church growing both in new people and in stronger faith and witness to our Lord. </a:t>
            </a:r>
          </a:p>
        </p:txBody>
      </p:sp>
      <p:sp>
        <p:nvSpPr>
          <p:cNvPr id="4" name="Text Placeholder 3">
            <a:extLst>
              <a:ext uri="{FF2B5EF4-FFF2-40B4-BE49-F238E27FC236}">
                <a16:creationId xmlns:a16="http://schemas.microsoft.com/office/drawing/2014/main" id="{24014D4E-E500-DED8-CAD3-BD8763E530B7}"/>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DEANS AND STAFF</a:t>
            </a:r>
            <a:endParaRPr lang="en-US" dirty="0"/>
          </a:p>
        </p:txBody>
      </p:sp>
    </p:spTree>
    <p:extLst>
      <p:ext uri="{BB962C8B-B14F-4D97-AF65-F5344CB8AC3E}">
        <p14:creationId xmlns:p14="http://schemas.microsoft.com/office/powerpoint/2010/main" val="128820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DDD6-A310-F4AC-1A90-6D4A5592EAED}"/>
              </a:ext>
            </a:extLst>
          </p:cNvPr>
          <p:cNvSpPr>
            <a:spLocks noGrp="1"/>
          </p:cNvSpPr>
          <p:nvPr>
            <p:ph type="title"/>
          </p:nvPr>
        </p:nvSpPr>
        <p:spPr>
          <a:xfrm>
            <a:off x="6714520" y="267394"/>
            <a:ext cx="4513462" cy="539454"/>
          </a:xfrm>
        </p:spPr>
        <p:txBody>
          <a:bodyPr anchor="b">
            <a:normAutofit/>
          </a:bodyPr>
          <a:lstStyle/>
          <a:p>
            <a:r>
              <a:rPr lang="en-US" sz="3200" dirty="0"/>
              <a:t>OUR MISSION</a:t>
            </a:r>
          </a:p>
        </p:txBody>
      </p:sp>
      <p:sp>
        <p:nvSpPr>
          <p:cNvPr id="3" name="Content Placeholder 2">
            <a:extLst>
              <a:ext uri="{FF2B5EF4-FFF2-40B4-BE49-F238E27FC236}">
                <a16:creationId xmlns:a16="http://schemas.microsoft.com/office/drawing/2014/main" id="{D4007FA1-07C7-7555-F47F-E5333E0CDA47}"/>
              </a:ext>
            </a:extLst>
          </p:cNvPr>
          <p:cNvSpPr>
            <a:spLocks noGrp="1"/>
          </p:cNvSpPr>
          <p:nvPr>
            <p:ph idx="1"/>
          </p:nvPr>
        </p:nvSpPr>
        <p:spPr>
          <a:xfrm>
            <a:off x="466344" y="2366317"/>
            <a:ext cx="3977639" cy="3854112"/>
          </a:xfrm>
        </p:spPr>
        <p:txBody>
          <a:bodyPr>
            <a:normAutofit/>
          </a:bodyPr>
          <a:lstStyle/>
          <a:p>
            <a:pPr marL="0" indent="0">
              <a:buNone/>
            </a:pPr>
            <a:r>
              <a:rPr lang="en-US" b="1" dirty="0"/>
              <a:t>Activated</a:t>
            </a:r>
            <a:r>
              <a:rPr lang="en-US" i="1" dirty="0"/>
              <a:t> </a:t>
            </a:r>
            <a:r>
              <a:rPr lang="en-US" dirty="0"/>
              <a:t>by the gifts </a:t>
            </a:r>
          </a:p>
          <a:p>
            <a:pPr marL="0" indent="0">
              <a:buNone/>
            </a:pPr>
            <a:r>
              <a:rPr lang="en-US" dirty="0"/>
              <a:t>of the Holy Spirit,</a:t>
            </a:r>
          </a:p>
          <a:p>
            <a:pPr marL="0" indent="0">
              <a:buNone/>
            </a:pPr>
            <a:r>
              <a:rPr lang="en-US" b="1" dirty="0"/>
              <a:t>we equip</a:t>
            </a:r>
            <a:r>
              <a:rPr lang="en-US" dirty="0"/>
              <a:t> the saints, </a:t>
            </a:r>
          </a:p>
          <a:p>
            <a:pPr marL="0" indent="0">
              <a:buNone/>
            </a:pPr>
            <a:r>
              <a:rPr lang="en-US" dirty="0"/>
              <a:t>for </a:t>
            </a:r>
            <a:r>
              <a:rPr lang="en-US" b="1" dirty="0"/>
              <a:t>building up </a:t>
            </a:r>
          </a:p>
          <a:p>
            <a:pPr marL="0" indent="0">
              <a:buNone/>
            </a:pPr>
            <a:r>
              <a:rPr lang="en-US" dirty="0"/>
              <a:t>the body of Christ.</a:t>
            </a:r>
          </a:p>
        </p:txBody>
      </p:sp>
      <p:pic>
        <p:nvPicPr>
          <p:cNvPr id="5" name="Picture 4">
            <a:extLst>
              <a:ext uri="{FF2B5EF4-FFF2-40B4-BE49-F238E27FC236}">
                <a16:creationId xmlns:a16="http://schemas.microsoft.com/office/drawing/2014/main" id="{80902FD1-6DD5-3E5E-3693-B0FB87153725}"/>
              </a:ext>
            </a:extLst>
          </p:cNvPr>
          <p:cNvPicPr>
            <a:picLocks noChangeAspect="1"/>
          </p:cNvPicPr>
          <p:nvPr/>
        </p:nvPicPr>
        <p:blipFill rotWithShape="1">
          <a:blip r:embed="rId2"/>
          <a:srcRect l="6878" t="1" r="20277" b="26060"/>
          <a:stretch/>
        </p:blipFill>
        <p:spPr>
          <a:xfrm>
            <a:off x="3849347" y="1290446"/>
            <a:ext cx="7876309" cy="4277108"/>
          </a:xfrm>
          <a:prstGeom prst="rect">
            <a:avLst/>
          </a:prstGeom>
          <a:ln>
            <a:solidFill>
              <a:srgbClr val="FF0000"/>
            </a:solidFill>
          </a:ln>
        </p:spPr>
      </p:pic>
      <p:sp>
        <p:nvSpPr>
          <p:cNvPr id="6" name="TextBox 5">
            <a:extLst>
              <a:ext uri="{FF2B5EF4-FFF2-40B4-BE49-F238E27FC236}">
                <a16:creationId xmlns:a16="http://schemas.microsoft.com/office/drawing/2014/main" id="{3F448BDD-B754-30BD-9DBD-746C5D573546}"/>
              </a:ext>
            </a:extLst>
          </p:cNvPr>
          <p:cNvSpPr txBox="1"/>
          <p:nvPr/>
        </p:nvSpPr>
        <p:spPr>
          <a:xfrm>
            <a:off x="4103742" y="5567554"/>
            <a:ext cx="2881424" cy="338554"/>
          </a:xfrm>
          <a:prstGeom prst="rect">
            <a:avLst/>
          </a:prstGeom>
          <a:noFill/>
        </p:spPr>
        <p:txBody>
          <a:bodyPr wrap="square" rtlCol="0">
            <a:spAutoFit/>
          </a:bodyPr>
          <a:lstStyle/>
          <a:p>
            <a:r>
              <a:rPr lang="en-US" sz="1600" i="1" dirty="0"/>
              <a:t>Synod Assembly, 2023</a:t>
            </a:r>
          </a:p>
        </p:txBody>
      </p:sp>
      <p:sp>
        <p:nvSpPr>
          <p:cNvPr id="8" name="Text Placeholder 2">
            <a:extLst>
              <a:ext uri="{FF2B5EF4-FFF2-40B4-BE49-F238E27FC236}">
                <a16:creationId xmlns:a16="http://schemas.microsoft.com/office/drawing/2014/main" id="{29E73A06-0BAD-5FAD-5EF2-362AB6052271}"/>
              </a:ext>
            </a:extLst>
          </p:cNvPr>
          <p:cNvSpPr txBox="1">
            <a:spLocks/>
          </p:cNvSpPr>
          <p:nvPr/>
        </p:nvSpPr>
        <p:spPr>
          <a:xfrm>
            <a:off x="685800" y="6261209"/>
            <a:ext cx="10828867" cy="4410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sz="2400" dirty="0">
                <a:solidFill>
                  <a:schemeClr val="bg2">
                    <a:lumMod val="50000"/>
                  </a:schemeClr>
                </a:solidFill>
              </a:rPr>
              <a:t>SYNOD OVERVIEW</a:t>
            </a:r>
          </a:p>
        </p:txBody>
      </p:sp>
    </p:spTree>
    <p:extLst>
      <p:ext uri="{BB962C8B-B14F-4D97-AF65-F5344CB8AC3E}">
        <p14:creationId xmlns:p14="http://schemas.microsoft.com/office/powerpoint/2010/main" val="405893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2508" y="365125"/>
            <a:ext cx="7041292" cy="812511"/>
          </a:xfrm>
        </p:spPr>
        <p:txBody>
          <a:bodyPr>
            <a:normAutofit/>
          </a:bodyPr>
          <a:lstStyle/>
          <a:p>
            <a:r>
              <a:rPr lang="en-US" sz="2400" cap="none" dirty="0"/>
              <a:t>Responses to question 6 continued.</a:t>
            </a:r>
          </a:p>
        </p:txBody>
      </p:sp>
      <p:sp>
        <p:nvSpPr>
          <p:cNvPr id="3" name="Content Placeholder 2"/>
          <p:cNvSpPr>
            <a:spLocks noGrp="1"/>
          </p:cNvSpPr>
          <p:nvPr>
            <p:ph idx="1"/>
          </p:nvPr>
        </p:nvSpPr>
        <p:spPr>
          <a:xfrm>
            <a:off x="5479534" y="1495168"/>
            <a:ext cx="5874265" cy="4917323"/>
          </a:xfrm>
        </p:spPr>
        <p:txBody>
          <a:bodyPr>
            <a:normAutofit/>
          </a:bodyPr>
          <a:lstStyle/>
          <a:p>
            <a:r>
              <a:rPr lang="en-US" sz="2000" dirty="0"/>
              <a:t>Continuation of the current synod ministries and new ones that will continue to enhance the vision and mission of the synod.</a:t>
            </a:r>
          </a:p>
          <a:p>
            <a:r>
              <a:rPr lang="en-US" sz="2000" dirty="0"/>
              <a:t>A thriving synod moving forward and bringing the congregations along side. </a:t>
            </a:r>
          </a:p>
          <a:p>
            <a:r>
              <a:rPr lang="en-US" sz="2000" dirty="0"/>
              <a:t>Healthy and  passionate lay leaders, </a:t>
            </a:r>
          </a:p>
          <a:p>
            <a:r>
              <a:rPr lang="en-US" sz="2000" dirty="0"/>
              <a:t>Congregations playing a vital role in their communities </a:t>
            </a:r>
          </a:p>
          <a:p>
            <a:r>
              <a:rPr lang="en-US" sz="2000" dirty="0"/>
              <a:t>Thriving witnesses to the gospel in as many communities as we can get them in. </a:t>
            </a:r>
          </a:p>
          <a:p>
            <a:r>
              <a:rPr lang="en-US" sz="2000" dirty="0"/>
              <a:t>Vital, passionate, growing ministry with the Bishop's office offering support and encouraging new ways of doing church.</a:t>
            </a:r>
          </a:p>
        </p:txBody>
      </p:sp>
      <p:sp>
        <p:nvSpPr>
          <p:cNvPr id="4" name="Text Placeholder 3">
            <a:extLst>
              <a:ext uri="{FF2B5EF4-FFF2-40B4-BE49-F238E27FC236}">
                <a16:creationId xmlns:a16="http://schemas.microsoft.com/office/drawing/2014/main" id="{24014D4E-E500-DED8-CAD3-BD8763E530B7}"/>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DEANS AND STAFF</a:t>
            </a:r>
            <a:endParaRPr lang="en-US" dirty="0"/>
          </a:p>
        </p:txBody>
      </p:sp>
      <p:pic>
        <p:nvPicPr>
          <p:cNvPr id="6" name="Picture 5" descr="A group of people clapping&#10;&#10;Description automatically generated">
            <a:extLst>
              <a:ext uri="{FF2B5EF4-FFF2-40B4-BE49-F238E27FC236}">
                <a16:creationId xmlns:a16="http://schemas.microsoft.com/office/drawing/2014/main" id="{0B025BF1-DD90-335A-8A89-A2E33A08B9BF}"/>
              </a:ext>
            </a:extLst>
          </p:cNvPr>
          <p:cNvPicPr>
            <a:picLocks noChangeAspect="1"/>
          </p:cNvPicPr>
          <p:nvPr/>
        </p:nvPicPr>
        <p:blipFill>
          <a:blip r:embed="rId2"/>
          <a:stretch>
            <a:fillRect/>
          </a:stretch>
        </p:blipFill>
        <p:spPr>
          <a:xfrm>
            <a:off x="246722" y="1749458"/>
            <a:ext cx="5034692" cy="3359083"/>
          </a:xfrm>
          <a:prstGeom prst="rect">
            <a:avLst/>
          </a:prstGeom>
          <a:ln>
            <a:solidFill>
              <a:schemeClr val="accent1"/>
            </a:solidFill>
          </a:ln>
        </p:spPr>
      </p:pic>
    </p:spTree>
    <p:extLst>
      <p:ext uri="{BB962C8B-B14F-4D97-AF65-F5344CB8AC3E}">
        <p14:creationId xmlns:p14="http://schemas.microsoft.com/office/powerpoint/2010/main" val="139730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33449"/>
            <a:ext cx="9071919" cy="1478380"/>
          </a:xfrm>
        </p:spPr>
        <p:txBody>
          <a:bodyPr>
            <a:normAutofit/>
          </a:bodyPr>
          <a:lstStyle/>
          <a:p>
            <a:r>
              <a:rPr lang="en-US" sz="3200" cap="none" dirty="0"/>
              <a:t>Other Feedback from </a:t>
            </a:r>
            <a:br>
              <a:rPr lang="en-US" sz="3200" cap="none" dirty="0"/>
            </a:br>
            <a:r>
              <a:rPr lang="en-US" sz="3200" cap="none" dirty="0"/>
              <a:t>the Deans and Synod Staff</a:t>
            </a:r>
            <a:r>
              <a:rPr lang="en-US" sz="3200" cap="none" baseline="30000" dirty="0"/>
              <a:t>5</a:t>
            </a:r>
            <a:endParaRPr lang="en-US" sz="3200" cap="none" dirty="0"/>
          </a:p>
        </p:txBody>
      </p:sp>
      <p:sp>
        <p:nvSpPr>
          <p:cNvPr id="3" name="Content Placeholder 2"/>
          <p:cNvSpPr>
            <a:spLocks noGrp="1"/>
          </p:cNvSpPr>
          <p:nvPr>
            <p:ph idx="1"/>
          </p:nvPr>
        </p:nvSpPr>
        <p:spPr>
          <a:xfrm>
            <a:off x="1007076" y="1810266"/>
            <a:ext cx="10820400" cy="4024125"/>
          </a:xfrm>
        </p:spPr>
        <p:txBody>
          <a:bodyPr>
            <a:normAutofit/>
          </a:bodyPr>
          <a:lstStyle/>
          <a:p>
            <a:r>
              <a:rPr lang="en-US" dirty="0"/>
              <a:t>I would like the next bishop to have a proven track record of effective and creative parish ministry.</a:t>
            </a:r>
          </a:p>
          <a:p>
            <a:r>
              <a:rPr lang="en-US" dirty="0"/>
              <a:t>I am thankful for Bishop Davenport, for her faith, leadership,  example and witness. </a:t>
            </a:r>
          </a:p>
          <a:p>
            <a:r>
              <a:rPr lang="en-US" dirty="0"/>
              <a:t>Without constitutional change, the Bishop's ability to change the realities of their call will be limited.</a:t>
            </a:r>
          </a:p>
          <a:p>
            <a:r>
              <a:rPr lang="en-US" dirty="0"/>
              <a:t>Hopefully the next bishop will also help the Synod leaders navigate the coming changes in the churchwide organization.</a:t>
            </a:r>
          </a:p>
        </p:txBody>
      </p:sp>
      <p:sp>
        <p:nvSpPr>
          <p:cNvPr id="4" name="Text Placeholder 3">
            <a:extLst>
              <a:ext uri="{FF2B5EF4-FFF2-40B4-BE49-F238E27FC236}">
                <a16:creationId xmlns:a16="http://schemas.microsoft.com/office/drawing/2014/main" id="{915E5E64-2BED-9A4E-C83F-4027DDAEA488}"/>
              </a:ext>
            </a:extLst>
          </p:cNvPr>
          <p:cNvSpPr txBox="1">
            <a:spLocks/>
          </p:cNvSpPr>
          <p:nvPr/>
        </p:nvSpPr>
        <p:spPr>
          <a:xfrm>
            <a:off x="731519" y="6231266"/>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LEADERSHIP: DEANS AND STAFF</a:t>
            </a:r>
            <a:endParaRPr lang="en-US" dirty="0"/>
          </a:p>
        </p:txBody>
      </p:sp>
    </p:spTree>
    <p:extLst>
      <p:ext uri="{BB962C8B-B14F-4D97-AF65-F5344CB8AC3E}">
        <p14:creationId xmlns:p14="http://schemas.microsoft.com/office/powerpoint/2010/main" val="351687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09D5-5537-E0E2-DF1E-81CF649B0DD9}"/>
              </a:ext>
            </a:extLst>
          </p:cNvPr>
          <p:cNvSpPr>
            <a:spLocks noGrp="1"/>
          </p:cNvSpPr>
          <p:nvPr>
            <p:ph type="ctrTitle"/>
          </p:nvPr>
        </p:nvSpPr>
        <p:spPr/>
        <p:txBody>
          <a:bodyPr/>
          <a:lstStyle/>
          <a:p>
            <a:r>
              <a:rPr lang="en-US" dirty="0"/>
              <a:t>The role of bishop</a:t>
            </a:r>
          </a:p>
        </p:txBody>
      </p:sp>
      <p:sp>
        <p:nvSpPr>
          <p:cNvPr id="3" name="Subtitle 2">
            <a:extLst>
              <a:ext uri="{FF2B5EF4-FFF2-40B4-BE49-F238E27FC236}">
                <a16:creationId xmlns:a16="http://schemas.microsoft.com/office/drawing/2014/main" id="{B1EDD700-D7BB-CE6D-E8AF-F80B25854C0A}"/>
              </a:ext>
            </a:extLst>
          </p:cNvPr>
          <p:cNvSpPr>
            <a:spLocks noGrp="1"/>
          </p:cNvSpPr>
          <p:nvPr>
            <p:ph type="subTitle" idx="1"/>
          </p:nvPr>
        </p:nvSpPr>
        <p:spPr>
          <a:xfrm>
            <a:off x="1371599" y="3632200"/>
            <a:ext cx="10235381" cy="1001583"/>
          </a:xfrm>
        </p:spPr>
        <p:txBody>
          <a:bodyPr>
            <a:normAutofit fontScale="92500" lnSpcReduction="20000"/>
          </a:bodyPr>
          <a:lstStyle/>
          <a:p>
            <a:r>
              <a:rPr lang="en-US" dirty="0"/>
              <a:t>As summarized from the Constitution of the Southeastern Pennsylvania Synod.</a:t>
            </a:r>
          </a:p>
          <a:p>
            <a:r>
              <a:rPr lang="en-US" dirty="0"/>
              <a:t>Thoughts from Bishop Patricia Davenport.</a:t>
            </a:r>
          </a:p>
          <a:p>
            <a:r>
              <a:rPr lang="en-US" dirty="0"/>
              <a:t>Ministries, Teams and Boards </a:t>
            </a:r>
          </a:p>
        </p:txBody>
      </p:sp>
      <p:pic>
        <p:nvPicPr>
          <p:cNvPr id="4" name="Picture 3" descr="A logo with a cross in the center&#10;&#10;Description automatically generated">
            <a:extLst>
              <a:ext uri="{FF2B5EF4-FFF2-40B4-BE49-F238E27FC236}">
                <a16:creationId xmlns:a16="http://schemas.microsoft.com/office/drawing/2014/main" id="{9F827511-94A0-8496-BCD2-40AAEE3BD24F}"/>
              </a:ext>
            </a:extLst>
          </p:cNvPr>
          <p:cNvPicPr>
            <a:picLocks noChangeAspect="1"/>
          </p:cNvPicPr>
          <p:nvPr/>
        </p:nvPicPr>
        <p:blipFill rotWithShape="1">
          <a:blip r:embed="rId2"/>
          <a:srcRect l="5844" b="37904"/>
          <a:stretch/>
        </p:blipFill>
        <p:spPr>
          <a:xfrm>
            <a:off x="5278151" y="170652"/>
            <a:ext cx="8562540" cy="2420148"/>
          </a:xfrm>
          <a:prstGeom prst="rect">
            <a:avLst/>
          </a:prstGeom>
        </p:spPr>
      </p:pic>
    </p:spTree>
    <p:extLst>
      <p:ext uri="{BB962C8B-B14F-4D97-AF65-F5344CB8AC3E}">
        <p14:creationId xmlns:p14="http://schemas.microsoft.com/office/powerpoint/2010/main" val="77430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5D0CC1-2CE8-FE07-DB7C-D02C4BA72C4E}"/>
              </a:ext>
            </a:extLst>
          </p:cNvPr>
          <p:cNvSpPr>
            <a:spLocks noGrp="1"/>
          </p:cNvSpPr>
          <p:nvPr>
            <p:ph idx="1"/>
          </p:nvPr>
        </p:nvSpPr>
        <p:spPr>
          <a:xfrm>
            <a:off x="740229" y="2131143"/>
            <a:ext cx="4922888" cy="4041057"/>
          </a:xfrm>
        </p:spPr>
        <p:txBody>
          <a:bodyPr>
            <a:normAutofit/>
          </a:bodyPr>
          <a:lstStyle/>
          <a:p>
            <a:pPr marL="0" indent="0">
              <a:buNone/>
            </a:pPr>
            <a:r>
              <a:rPr lang="en-US" sz="2400" dirty="0"/>
              <a:t>The Synod’s constitution states that the bishop shall be elected by the Synod Assembly. </a:t>
            </a:r>
          </a:p>
          <a:p>
            <a:pPr marL="0" indent="0">
              <a:buNone/>
            </a:pPr>
            <a:r>
              <a:rPr lang="en-US" sz="2400" dirty="0"/>
              <a:t>The bishop shall be a minister of Word and Sacrament of the Evangelical Lutheran Church in America.</a:t>
            </a:r>
            <a:r>
              <a:rPr lang="en-US" sz="2400" baseline="30000" dirty="0"/>
              <a:t>1</a:t>
            </a:r>
            <a:r>
              <a:rPr lang="en-US" sz="2400" dirty="0"/>
              <a:t> </a:t>
            </a:r>
          </a:p>
        </p:txBody>
      </p:sp>
      <p:pic>
        <p:nvPicPr>
          <p:cNvPr id="6" name="Picture 5" descr="A group of people sitting in pews&#10;&#10;Description automatically generated">
            <a:extLst>
              <a:ext uri="{FF2B5EF4-FFF2-40B4-BE49-F238E27FC236}">
                <a16:creationId xmlns:a16="http://schemas.microsoft.com/office/drawing/2014/main" id="{1CCB3225-E3FA-2C7F-2361-B190C0AC8F6C}"/>
              </a:ext>
            </a:extLst>
          </p:cNvPr>
          <p:cNvPicPr>
            <a:picLocks noChangeAspect="1"/>
          </p:cNvPicPr>
          <p:nvPr/>
        </p:nvPicPr>
        <p:blipFill>
          <a:blip r:embed="rId2"/>
          <a:stretch>
            <a:fillRect/>
          </a:stretch>
        </p:blipFill>
        <p:spPr>
          <a:xfrm>
            <a:off x="6032093" y="1129788"/>
            <a:ext cx="4922888" cy="4922888"/>
          </a:xfrm>
          <a:prstGeom prst="rect">
            <a:avLst/>
          </a:prstGeom>
          <a:ln>
            <a:solidFill>
              <a:schemeClr val="accent1"/>
            </a:solidFill>
          </a:ln>
        </p:spPr>
      </p:pic>
      <p:sp>
        <p:nvSpPr>
          <p:cNvPr id="5" name="TextBox 4">
            <a:extLst>
              <a:ext uri="{FF2B5EF4-FFF2-40B4-BE49-F238E27FC236}">
                <a16:creationId xmlns:a16="http://schemas.microsoft.com/office/drawing/2014/main" id="{47832923-CC6F-6C9E-E4AF-880F78172B26}"/>
              </a:ext>
            </a:extLst>
          </p:cNvPr>
          <p:cNvSpPr txBox="1"/>
          <p:nvPr/>
        </p:nvSpPr>
        <p:spPr>
          <a:xfrm>
            <a:off x="1185974" y="6172200"/>
            <a:ext cx="9692238" cy="400110"/>
          </a:xfrm>
          <a:prstGeom prst="rect">
            <a:avLst/>
          </a:prstGeom>
          <a:noFill/>
        </p:spPr>
        <p:txBody>
          <a:bodyPr wrap="square" rtlCol="0">
            <a:spAutoFit/>
          </a:bodyPr>
          <a:lstStyle/>
          <a:p>
            <a:pPr algn="r"/>
            <a:r>
              <a:rPr lang="en-US" sz="2000" dirty="0">
                <a:solidFill>
                  <a:schemeClr val="tx1">
                    <a:lumMod val="50000"/>
                    <a:lumOff val="50000"/>
                  </a:schemeClr>
                </a:solidFill>
              </a:rPr>
              <a:t>CONSTITUTIONAL  ROLE  OF  BISHOP</a:t>
            </a:r>
          </a:p>
        </p:txBody>
      </p:sp>
    </p:spTree>
    <p:extLst>
      <p:ext uri="{BB962C8B-B14F-4D97-AF65-F5344CB8AC3E}">
        <p14:creationId xmlns:p14="http://schemas.microsoft.com/office/powerpoint/2010/main" val="287610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5D0CC1-2CE8-FE07-DB7C-D02C4BA72C4E}"/>
              </a:ext>
            </a:extLst>
          </p:cNvPr>
          <p:cNvSpPr>
            <a:spLocks noGrp="1"/>
          </p:cNvSpPr>
          <p:nvPr>
            <p:ph idx="1"/>
          </p:nvPr>
        </p:nvSpPr>
        <p:spPr>
          <a:xfrm>
            <a:off x="5364288" y="1765128"/>
            <a:ext cx="6257290" cy="4705571"/>
          </a:xfrm>
        </p:spPr>
        <p:txBody>
          <a:bodyPr>
            <a:normAutofit/>
          </a:bodyPr>
          <a:lstStyle/>
          <a:p>
            <a:pPr marL="457200" lvl="1" indent="0">
              <a:buNone/>
            </a:pPr>
            <a:r>
              <a:rPr lang="en-US" sz="2400" dirty="0"/>
              <a:t>In union with all ELCA ministers of Word and Sacrament the bishop is called to </a:t>
            </a:r>
            <a:r>
              <a:rPr lang="en-US" sz="2400" b="1" dirty="0"/>
              <a:t>speak publicly</a:t>
            </a:r>
            <a:r>
              <a:rPr lang="en-US" sz="2400" dirty="0"/>
              <a:t> to the world in solidarity with the poor and oppressed, </a:t>
            </a:r>
            <a:r>
              <a:rPr lang="en-US" sz="2400" b="1" dirty="0"/>
              <a:t>advocating</a:t>
            </a:r>
            <a:r>
              <a:rPr lang="en-US" sz="2400" dirty="0"/>
              <a:t> dignity and justice and equity for all people, </a:t>
            </a:r>
            <a:r>
              <a:rPr lang="en-US" sz="2400" b="1" dirty="0"/>
              <a:t>working </a:t>
            </a:r>
            <a:r>
              <a:rPr lang="en-US" sz="2400" dirty="0"/>
              <a:t>for peace and reconciliation among the nations, </a:t>
            </a:r>
            <a:r>
              <a:rPr lang="en-US" sz="2400" b="1" dirty="0"/>
              <a:t>caring</a:t>
            </a:r>
            <a:r>
              <a:rPr lang="en-US" sz="2400" dirty="0"/>
              <a:t> for the marginalized, and </a:t>
            </a:r>
            <a:r>
              <a:rPr lang="en-US" sz="2400" b="1" dirty="0"/>
              <a:t>embracing </a:t>
            </a:r>
            <a:r>
              <a:rPr lang="en-US" sz="2400" dirty="0"/>
              <a:t>and </a:t>
            </a:r>
            <a:r>
              <a:rPr lang="en-US" sz="2400" b="1" dirty="0"/>
              <a:t>welcoming </a:t>
            </a:r>
            <a:r>
              <a:rPr lang="en-US" sz="2400" dirty="0"/>
              <a:t>a racially and ethnically diverse population.</a:t>
            </a:r>
            <a:r>
              <a:rPr lang="en-US" sz="2400" baseline="30000" dirty="0"/>
              <a:t>1</a:t>
            </a:r>
            <a:endParaRPr lang="en-US" sz="2400" dirty="0"/>
          </a:p>
        </p:txBody>
      </p:sp>
      <p:sp>
        <p:nvSpPr>
          <p:cNvPr id="6" name="TextBox 5">
            <a:extLst>
              <a:ext uri="{FF2B5EF4-FFF2-40B4-BE49-F238E27FC236}">
                <a16:creationId xmlns:a16="http://schemas.microsoft.com/office/drawing/2014/main" id="{AC91FF01-9607-4417-9B7F-DDBB56CE2F69}"/>
              </a:ext>
            </a:extLst>
          </p:cNvPr>
          <p:cNvSpPr txBox="1"/>
          <p:nvPr/>
        </p:nvSpPr>
        <p:spPr>
          <a:xfrm>
            <a:off x="5364288" y="6189453"/>
            <a:ext cx="6257290" cy="400110"/>
          </a:xfrm>
          <a:prstGeom prst="rect">
            <a:avLst/>
          </a:prstGeom>
          <a:noFill/>
        </p:spPr>
        <p:txBody>
          <a:bodyPr wrap="square" rtlCol="0">
            <a:spAutoFit/>
          </a:bodyPr>
          <a:lstStyle/>
          <a:p>
            <a:pPr algn="r"/>
            <a:r>
              <a:rPr lang="en-US" sz="2000" dirty="0">
                <a:solidFill>
                  <a:schemeClr val="tx1">
                    <a:lumMod val="50000"/>
                    <a:lumOff val="50000"/>
                  </a:schemeClr>
                </a:solidFill>
              </a:rPr>
              <a:t>CONSTITUTIONAL  ROLE  OF  BISHOP</a:t>
            </a:r>
          </a:p>
        </p:txBody>
      </p:sp>
      <p:pic>
        <p:nvPicPr>
          <p:cNvPr id="10" name="Picture 9" descr="A person in purple robe talking to a person&#10;&#10;Description automatically generated">
            <a:extLst>
              <a:ext uri="{FF2B5EF4-FFF2-40B4-BE49-F238E27FC236}">
                <a16:creationId xmlns:a16="http://schemas.microsoft.com/office/drawing/2014/main" id="{C64454D8-F5B8-5EB2-2E90-26D513111130}"/>
              </a:ext>
            </a:extLst>
          </p:cNvPr>
          <p:cNvPicPr>
            <a:picLocks noChangeAspect="1"/>
          </p:cNvPicPr>
          <p:nvPr/>
        </p:nvPicPr>
        <p:blipFill rotWithShape="1">
          <a:blip r:embed="rId2"/>
          <a:srcRect r="24809"/>
          <a:stretch/>
        </p:blipFill>
        <p:spPr>
          <a:xfrm>
            <a:off x="570422" y="1516947"/>
            <a:ext cx="4943258" cy="4352848"/>
          </a:xfrm>
          <a:prstGeom prst="rect">
            <a:avLst/>
          </a:prstGeom>
          <a:ln>
            <a:solidFill>
              <a:schemeClr val="accent1"/>
            </a:solidFill>
          </a:ln>
        </p:spPr>
      </p:pic>
    </p:spTree>
    <p:extLst>
      <p:ext uri="{BB962C8B-B14F-4D97-AF65-F5344CB8AC3E}">
        <p14:creationId xmlns:p14="http://schemas.microsoft.com/office/powerpoint/2010/main" val="214880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5D0CC1-2CE8-FE07-DB7C-D02C4BA72C4E}"/>
              </a:ext>
            </a:extLst>
          </p:cNvPr>
          <p:cNvSpPr>
            <a:spLocks noGrp="1"/>
          </p:cNvSpPr>
          <p:nvPr>
            <p:ph idx="1"/>
          </p:nvPr>
        </p:nvSpPr>
        <p:spPr>
          <a:xfrm>
            <a:off x="597988" y="1866739"/>
            <a:ext cx="6257290" cy="4705571"/>
          </a:xfrm>
        </p:spPr>
        <p:txBody>
          <a:bodyPr>
            <a:normAutofit/>
          </a:bodyPr>
          <a:lstStyle/>
          <a:p>
            <a:pPr marL="0" indent="0">
              <a:buNone/>
            </a:pPr>
            <a:r>
              <a:rPr lang="en-US" sz="2400" dirty="0"/>
              <a:t>As this synod’s pastor, the bishop shall </a:t>
            </a:r>
            <a:r>
              <a:rPr lang="en-US" sz="2400" b="1" dirty="0"/>
              <a:t>preach</a:t>
            </a:r>
            <a:r>
              <a:rPr lang="en-US" sz="2400" dirty="0"/>
              <a:t>, </a:t>
            </a:r>
            <a:r>
              <a:rPr lang="en-US" sz="2400" b="1" dirty="0"/>
              <a:t>teach</a:t>
            </a:r>
            <a:r>
              <a:rPr lang="en-US" sz="2400" dirty="0"/>
              <a:t>, and administer the </a:t>
            </a:r>
            <a:r>
              <a:rPr lang="en-US" sz="2400" b="1" dirty="0"/>
              <a:t>sacraments</a:t>
            </a:r>
            <a:r>
              <a:rPr lang="en-US" sz="2400" dirty="0"/>
              <a:t> in accord with the Confession of Faith of this church; provide </a:t>
            </a:r>
            <a:r>
              <a:rPr lang="en-US" sz="2400" b="1" dirty="0"/>
              <a:t>pastoral care </a:t>
            </a:r>
            <a:r>
              <a:rPr lang="en-US" sz="2400" dirty="0"/>
              <a:t>and </a:t>
            </a:r>
            <a:r>
              <a:rPr lang="en-US" sz="2400" b="1" dirty="0"/>
              <a:t>leadership </a:t>
            </a:r>
            <a:r>
              <a:rPr lang="en-US" sz="2400" dirty="0"/>
              <a:t>for this synod, its congregations, its ministers of Word and Sacrament, and its ministers of Word and Service; </a:t>
            </a:r>
            <a:r>
              <a:rPr lang="en-US" sz="2400" b="1" dirty="0"/>
              <a:t>ordain, consecrate and install </a:t>
            </a:r>
            <a:r>
              <a:rPr lang="en-US" sz="2400" dirty="0"/>
              <a:t>rostered ministers.</a:t>
            </a:r>
            <a:r>
              <a:rPr lang="en-US" sz="2400" baseline="30000" dirty="0"/>
              <a:t>1</a:t>
            </a:r>
            <a:endParaRPr lang="en-US" sz="2400" dirty="0"/>
          </a:p>
        </p:txBody>
      </p:sp>
      <p:pic>
        <p:nvPicPr>
          <p:cNvPr id="4" name="Picture 3" descr="A bowl on a table with a tablecloth in front of stairs&#10;&#10;Description automatically generated">
            <a:extLst>
              <a:ext uri="{FF2B5EF4-FFF2-40B4-BE49-F238E27FC236}">
                <a16:creationId xmlns:a16="http://schemas.microsoft.com/office/drawing/2014/main" id="{209BE83F-4706-5D91-3A2A-2BF3DC360A14}"/>
              </a:ext>
            </a:extLst>
          </p:cNvPr>
          <p:cNvPicPr>
            <a:picLocks noChangeAspect="1"/>
          </p:cNvPicPr>
          <p:nvPr/>
        </p:nvPicPr>
        <p:blipFill rotWithShape="1">
          <a:blip r:embed="rId2"/>
          <a:srcRect l="31867" r="-1" b="-1"/>
          <a:stretch/>
        </p:blipFill>
        <p:spPr>
          <a:xfrm>
            <a:off x="7519416" y="10"/>
            <a:ext cx="4672584" cy="6857989"/>
          </a:xfrm>
          <a:prstGeom prst="rect">
            <a:avLst/>
          </a:prstGeom>
        </p:spPr>
      </p:pic>
      <p:sp>
        <p:nvSpPr>
          <p:cNvPr id="6" name="TextBox 5">
            <a:extLst>
              <a:ext uri="{FF2B5EF4-FFF2-40B4-BE49-F238E27FC236}">
                <a16:creationId xmlns:a16="http://schemas.microsoft.com/office/drawing/2014/main" id="{AC91FF01-9607-4417-9B7F-DDBB56CE2F69}"/>
              </a:ext>
            </a:extLst>
          </p:cNvPr>
          <p:cNvSpPr txBox="1"/>
          <p:nvPr/>
        </p:nvSpPr>
        <p:spPr>
          <a:xfrm>
            <a:off x="1185974" y="6172200"/>
            <a:ext cx="6257290" cy="400110"/>
          </a:xfrm>
          <a:prstGeom prst="rect">
            <a:avLst/>
          </a:prstGeom>
          <a:noFill/>
        </p:spPr>
        <p:txBody>
          <a:bodyPr wrap="square" rtlCol="0">
            <a:spAutoFit/>
          </a:bodyPr>
          <a:lstStyle/>
          <a:p>
            <a:pPr algn="r"/>
            <a:r>
              <a:rPr lang="en-US" sz="2000" dirty="0">
                <a:solidFill>
                  <a:schemeClr val="tx1">
                    <a:lumMod val="50000"/>
                    <a:lumOff val="50000"/>
                  </a:schemeClr>
                </a:solidFill>
              </a:rPr>
              <a:t>CONSTITUTIONAL  ROLE  OF  BISHOP</a:t>
            </a:r>
          </a:p>
        </p:txBody>
      </p:sp>
    </p:spTree>
    <p:extLst>
      <p:ext uri="{BB962C8B-B14F-4D97-AF65-F5344CB8AC3E}">
        <p14:creationId xmlns:p14="http://schemas.microsoft.com/office/powerpoint/2010/main" val="10874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5D0CC1-2CE8-FE07-DB7C-D02C4BA72C4E}"/>
              </a:ext>
            </a:extLst>
          </p:cNvPr>
          <p:cNvSpPr>
            <a:spLocks noGrp="1"/>
          </p:cNvSpPr>
          <p:nvPr>
            <p:ph idx="1"/>
          </p:nvPr>
        </p:nvSpPr>
        <p:spPr>
          <a:xfrm>
            <a:off x="679622" y="1451029"/>
            <a:ext cx="11170507" cy="4921226"/>
          </a:xfrm>
        </p:spPr>
        <p:txBody>
          <a:bodyPr>
            <a:normAutofit/>
          </a:bodyPr>
          <a:lstStyle/>
          <a:p>
            <a:pPr marL="0" indent="0">
              <a:buNone/>
            </a:pPr>
            <a:r>
              <a:rPr lang="en-US" sz="2400" dirty="0"/>
              <a:t>The bishop shall exercise leadership in the </a:t>
            </a:r>
            <a:r>
              <a:rPr lang="en-US" sz="2400" b="1" dirty="0"/>
              <a:t>mission</a:t>
            </a:r>
            <a:r>
              <a:rPr lang="en-US" sz="2400" dirty="0"/>
              <a:t> of this church and in so doing: </a:t>
            </a:r>
            <a:r>
              <a:rPr lang="en-US" sz="2400" b="1" dirty="0"/>
              <a:t>interpret </a:t>
            </a:r>
            <a:r>
              <a:rPr lang="en-US" sz="2400" dirty="0"/>
              <a:t>and </a:t>
            </a:r>
            <a:r>
              <a:rPr lang="en-US" sz="2400" b="1" dirty="0"/>
              <a:t>advocate</a:t>
            </a:r>
            <a:r>
              <a:rPr lang="en-US" sz="2400" dirty="0"/>
              <a:t> the mission and theology of the whole church; </a:t>
            </a:r>
            <a:r>
              <a:rPr lang="en-US" sz="2400" b="1" dirty="0"/>
              <a:t>lead</a:t>
            </a:r>
            <a:r>
              <a:rPr lang="en-US" sz="2400" dirty="0"/>
              <a:t> in fostering support for and commitment to the mission of this church within this synod; </a:t>
            </a:r>
            <a:r>
              <a:rPr lang="en-US" sz="2400" b="1" dirty="0"/>
              <a:t>coordinate</a:t>
            </a:r>
            <a:r>
              <a:rPr lang="en-US" sz="2400" dirty="0"/>
              <a:t> the use of the </a:t>
            </a:r>
            <a:r>
              <a:rPr lang="en-US" sz="2400" b="1" dirty="0"/>
              <a:t>resources </a:t>
            </a:r>
            <a:r>
              <a:rPr lang="en-US" sz="2400" dirty="0"/>
              <a:t>available to this synod as it seeks to promote the health of this church’s life and witness in the areas served by this synod.</a:t>
            </a:r>
          </a:p>
          <a:p>
            <a:pPr marL="0" indent="0">
              <a:buNone/>
            </a:pPr>
            <a:endParaRPr lang="en-US" sz="800" dirty="0"/>
          </a:p>
          <a:p>
            <a:pPr marL="0" indent="0">
              <a:buNone/>
            </a:pPr>
            <a:r>
              <a:rPr lang="en-US" sz="2400" dirty="0"/>
              <a:t>The bishop shall submit a </a:t>
            </a:r>
            <a:r>
              <a:rPr lang="en-US" sz="2400" b="1" dirty="0"/>
              <a:t>report</a:t>
            </a:r>
            <a:r>
              <a:rPr lang="en-US" sz="2400" dirty="0"/>
              <a:t> to each regular meeting of the Synod Assembly concerning this synod’s life and work; and </a:t>
            </a:r>
            <a:r>
              <a:rPr lang="en-US" sz="2400" b="1" dirty="0"/>
              <a:t>advise</a:t>
            </a:r>
            <a:r>
              <a:rPr lang="en-US" sz="2400" dirty="0"/>
              <a:t> and </a:t>
            </a:r>
            <a:r>
              <a:rPr lang="en-US" sz="2400" b="1" dirty="0"/>
              <a:t>counsel </a:t>
            </a:r>
            <a:r>
              <a:rPr lang="en-US" sz="2400" dirty="0"/>
              <a:t>this synod’s related institutions and organizations.</a:t>
            </a:r>
            <a:r>
              <a:rPr lang="en-US" sz="2400" baseline="30000" dirty="0"/>
              <a:t>1</a:t>
            </a:r>
            <a:endParaRPr lang="en-US" sz="2400" dirty="0"/>
          </a:p>
          <a:p>
            <a:pPr marL="0" indent="0">
              <a:buNone/>
            </a:pPr>
            <a:endParaRPr lang="en-US" sz="2400" dirty="0"/>
          </a:p>
        </p:txBody>
      </p:sp>
      <p:sp>
        <p:nvSpPr>
          <p:cNvPr id="2" name="TextBox 1">
            <a:extLst>
              <a:ext uri="{FF2B5EF4-FFF2-40B4-BE49-F238E27FC236}">
                <a16:creationId xmlns:a16="http://schemas.microsoft.com/office/drawing/2014/main" id="{225EB479-57B0-1748-70B1-3A46F42E3594}"/>
              </a:ext>
            </a:extLst>
          </p:cNvPr>
          <p:cNvSpPr txBox="1"/>
          <p:nvPr/>
        </p:nvSpPr>
        <p:spPr>
          <a:xfrm>
            <a:off x="1185974" y="6172200"/>
            <a:ext cx="9692238" cy="400110"/>
          </a:xfrm>
          <a:prstGeom prst="rect">
            <a:avLst/>
          </a:prstGeom>
          <a:noFill/>
        </p:spPr>
        <p:txBody>
          <a:bodyPr wrap="square" rtlCol="0">
            <a:spAutoFit/>
          </a:bodyPr>
          <a:lstStyle/>
          <a:p>
            <a:pPr algn="r"/>
            <a:r>
              <a:rPr lang="en-US" sz="2000" dirty="0">
                <a:solidFill>
                  <a:schemeClr val="tx1">
                    <a:lumMod val="50000"/>
                    <a:lumOff val="50000"/>
                  </a:schemeClr>
                </a:solidFill>
              </a:rPr>
              <a:t>CONSTITUTIONAL  ROLE  OF  BISHOP</a:t>
            </a:r>
          </a:p>
        </p:txBody>
      </p:sp>
    </p:spTree>
    <p:extLst>
      <p:ext uri="{BB962C8B-B14F-4D97-AF65-F5344CB8AC3E}">
        <p14:creationId xmlns:p14="http://schemas.microsoft.com/office/powerpoint/2010/main" val="48499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5D0CC1-2CE8-FE07-DB7C-D02C4BA72C4E}"/>
              </a:ext>
            </a:extLst>
          </p:cNvPr>
          <p:cNvSpPr>
            <a:spLocks noGrp="1"/>
          </p:cNvSpPr>
          <p:nvPr>
            <p:ph idx="1"/>
          </p:nvPr>
        </p:nvSpPr>
        <p:spPr>
          <a:xfrm>
            <a:off x="976183" y="1594020"/>
            <a:ext cx="10750967" cy="4664971"/>
          </a:xfrm>
        </p:spPr>
        <p:txBody>
          <a:bodyPr>
            <a:normAutofit/>
          </a:bodyPr>
          <a:lstStyle/>
          <a:p>
            <a:pPr marL="0" indent="0">
              <a:buNone/>
            </a:pPr>
            <a:r>
              <a:rPr lang="en-US" sz="2400" dirty="0"/>
              <a:t>The bishop shall </a:t>
            </a:r>
            <a:r>
              <a:rPr lang="en-US" sz="2400" b="1" dirty="0"/>
              <a:t>practice leadership </a:t>
            </a:r>
            <a:r>
              <a:rPr lang="en-US" sz="2400" dirty="0"/>
              <a:t>in strengthening the </a:t>
            </a:r>
            <a:r>
              <a:rPr lang="en-US" sz="2400" b="1" dirty="0"/>
              <a:t>unity</a:t>
            </a:r>
            <a:r>
              <a:rPr lang="en-US" sz="2400" dirty="0"/>
              <a:t> of the Church and in so doing:</a:t>
            </a:r>
          </a:p>
          <a:p>
            <a:pPr marL="573088" lvl="1" indent="-317500">
              <a:buFont typeface="Wingdings" pitchFamily="2" charset="2"/>
              <a:buChar char="§"/>
            </a:pPr>
            <a:r>
              <a:rPr lang="en-US" sz="2400" b="1" dirty="0"/>
              <a:t>exercise oversight </a:t>
            </a:r>
            <a:r>
              <a:rPr lang="en-US" sz="2400" dirty="0"/>
              <a:t>of the preaching, teaching, and administration of the sacraments within this synod in accord with the Confession of Faith of this church;</a:t>
            </a:r>
          </a:p>
          <a:p>
            <a:pPr marL="573088" lvl="1" indent="-317500">
              <a:buFont typeface="Wingdings" pitchFamily="2" charset="2"/>
              <a:buChar char="§"/>
            </a:pPr>
            <a:r>
              <a:rPr lang="en-US" sz="2400" dirty="0"/>
              <a:t>be responsible for administering the constitutionally established processes for the </a:t>
            </a:r>
            <a:r>
              <a:rPr lang="en-US" sz="2400" b="1" dirty="0"/>
              <a:t>resolution of controversies </a:t>
            </a:r>
            <a:r>
              <a:rPr lang="en-US" sz="2400" dirty="0"/>
              <a:t>and for the </a:t>
            </a:r>
            <a:r>
              <a:rPr lang="en-US" sz="2400" b="1" dirty="0"/>
              <a:t>discipline </a:t>
            </a:r>
            <a:r>
              <a:rPr lang="en-US" sz="2400" dirty="0"/>
              <a:t>of rostered ministers and congregations of this synod.</a:t>
            </a:r>
            <a:r>
              <a:rPr lang="en-US" sz="2400" baseline="30000" dirty="0"/>
              <a:t>1</a:t>
            </a:r>
            <a:endParaRPr lang="en-US" sz="2400" dirty="0"/>
          </a:p>
        </p:txBody>
      </p:sp>
      <p:sp>
        <p:nvSpPr>
          <p:cNvPr id="2" name="TextBox 1">
            <a:extLst>
              <a:ext uri="{FF2B5EF4-FFF2-40B4-BE49-F238E27FC236}">
                <a16:creationId xmlns:a16="http://schemas.microsoft.com/office/drawing/2014/main" id="{4868E178-D360-2B50-5C5C-B790087476AC}"/>
              </a:ext>
            </a:extLst>
          </p:cNvPr>
          <p:cNvSpPr txBox="1"/>
          <p:nvPr/>
        </p:nvSpPr>
        <p:spPr>
          <a:xfrm>
            <a:off x="1523579" y="6258991"/>
            <a:ext cx="9692238" cy="400110"/>
          </a:xfrm>
          <a:prstGeom prst="rect">
            <a:avLst/>
          </a:prstGeom>
          <a:noFill/>
        </p:spPr>
        <p:txBody>
          <a:bodyPr wrap="square" rtlCol="0">
            <a:spAutoFit/>
          </a:bodyPr>
          <a:lstStyle/>
          <a:p>
            <a:pPr algn="r"/>
            <a:r>
              <a:rPr lang="en-US" sz="2000" dirty="0">
                <a:solidFill>
                  <a:schemeClr val="tx1">
                    <a:lumMod val="50000"/>
                    <a:lumOff val="50000"/>
                  </a:schemeClr>
                </a:solidFill>
              </a:rPr>
              <a:t>CONSTITUTIONAL  ROLE  OF  BISHOP</a:t>
            </a:r>
          </a:p>
        </p:txBody>
      </p:sp>
    </p:spTree>
    <p:extLst>
      <p:ext uri="{BB962C8B-B14F-4D97-AF65-F5344CB8AC3E}">
        <p14:creationId xmlns:p14="http://schemas.microsoft.com/office/powerpoint/2010/main" val="346685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oup of people in robes&#10;&#10;Description automatically generated">
            <a:extLst>
              <a:ext uri="{FF2B5EF4-FFF2-40B4-BE49-F238E27FC236}">
                <a16:creationId xmlns:a16="http://schemas.microsoft.com/office/drawing/2014/main" id="{A4DBCAB9-95B2-CCD7-6458-9137B521AF19}"/>
              </a:ext>
            </a:extLst>
          </p:cNvPr>
          <p:cNvPicPr>
            <a:picLocks noChangeAspect="1"/>
          </p:cNvPicPr>
          <p:nvPr/>
        </p:nvPicPr>
        <p:blipFill rotWithShape="1">
          <a:blip r:embed="rId2"/>
          <a:srcRect l="10926" r="22470" b="2"/>
          <a:stretch/>
        </p:blipFill>
        <p:spPr>
          <a:xfrm>
            <a:off x="398572" y="460923"/>
            <a:ext cx="3851665" cy="5782904"/>
          </a:xfrm>
          <a:prstGeom prst="rect">
            <a:avLst/>
          </a:prstGeom>
        </p:spPr>
      </p:pic>
      <p:sp>
        <p:nvSpPr>
          <p:cNvPr id="3" name="Content Placeholder 2">
            <a:extLst>
              <a:ext uri="{FF2B5EF4-FFF2-40B4-BE49-F238E27FC236}">
                <a16:creationId xmlns:a16="http://schemas.microsoft.com/office/drawing/2014/main" id="{275D0CC1-2CE8-FE07-DB7C-D02C4BA72C4E}"/>
              </a:ext>
            </a:extLst>
          </p:cNvPr>
          <p:cNvSpPr>
            <a:spLocks noGrp="1"/>
          </p:cNvSpPr>
          <p:nvPr>
            <p:ph idx="1"/>
          </p:nvPr>
        </p:nvSpPr>
        <p:spPr>
          <a:xfrm>
            <a:off x="4438952" y="537548"/>
            <a:ext cx="7078134" cy="5722930"/>
          </a:xfrm>
        </p:spPr>
        <p:txBody>
          <a:bodyPr>
            <a:normAutofit fontScale="85000" lnSpcReduction="10000"/>
          </a:bodyPr>
          <a:lstStyle/>
          <a:p>
            <a:pPr marL="0" indent="0">
              <a:lnSpc>
                <a:spcPct val="110000"/>
              </a:lnSpc>
              <a:buNone/>
            </a:pPr>
            <a:endParaRPr lang="en-US" sz="2400" dirty="0"/>
          </a:p>
          <a:p>
            <a:pPr marL="11113" lvl="1" indent="0">
              <a:lnSpc>
                <a:spcPct val="110000"/>
              </a:lnSpc>
              <a:buNone/>
            </a:pPr>
            <a:r>
              <a:rPr lang="en-US" sz="2800" dirty="0"/>
              <a:t>The bishop shall </a:t>
            </a:r>
          </a:p>
          <a:p>
            <a:pPr marL="523875" lvl="1" indent="-317500">
              <a:lnSpc>
                <a:spcPct val="110000"/>
              </a:lnSpc>
            </a:pPr>
            <a:r>
              <a:rPr lang="en-US" sz="2600" dirty="0"/>
              <a:t>be the chief </a:t>
            </a:r>
            <a:r>
              <a:rPr lang="en-US" sz="2600" b="1" dirty="0"/>
              <a:t>ecumenical</a:t>
            </a:r>
            <a:r>
              <a:rPr lang="en-US" sz="2600" dirty="0"/>
              <a:t> officer of this synod;</a:t>
            </a:r>
          </a:p>
          <a:p>
            <a:pPr marL="523875" lvl="1" indent="-317500">
              <a:lnSpc>
                <a:spcPct val="110000"/>
              </a:lnSpc>
            </a:pPr>
            <a:r>
              <a:rPr lang="en-US" sz="2600" dirty="0"/>
              <a:t>be a member of the </a:t>
            </a:r>
            <a:r>
              <a:rPr lang="en-US" sz="2600" b="1" dirty="0"/>
              <a:t>Conference of Bishops</a:t>
            </a:r>
            <a:r>
              <a:rPr lang="en-US" sz="2600" dirty="0"/>
              <a:t> and consult regularly with other synod bishops;</a:t>
            </a:r>
          </a:p>
          <a:p>
            <a:pPr marL="523875" lvl="1" indent="-317500">
              <a:lnSpc>
                <a:spcPct val="110000"/>
              </a:lnSpc>
            </a:pPr>
            <a:r>
              <a:rPr lang="en-US" sz="2600" b="1" dirty="0"/>
              <a:t>foster awareness </a:t>
            </a:r>
            <a:r>
              <a:rPr lang="en-US" sz="2600" dirty="0"/>
              <a:t>of other churches throughout the Lutheran world communion and, where appropriate, engage in contact with leaders of those churches;</a:t>
            </a:r>
          </a:p>
          <a:p>
            <a:pPr marL="523875" lvl="1" indent="-317500">
              <a:lnSpc>
                <a:spcPct val="110000"/>
              </a:lnSpc>
            </a:pPr>
            <a:r>
              <a:rPr lang="en-US" sz="2600" b="1" dirty="0"/>
              <a:t>cultivate communion </a:t>
            </a:r>
            <a:r>
              <a:rPr lang="en-US" sz="2600" dirty="0"/>
              <a:t>in faith and mission with appropriate Christian judicatory leaders functioning within the territory of this synod; and</a:t>
            </a:r>
          </a:p>
          <a:p>
            <a:pPr marL="523875" lvl="1" indent="-317500">
              <a:lnSpc>
                <a:spcPct val="110000"/>
              </a:lnSpc>
            </a:pPr>
            <a:r>
              <a:rPr lang="en-US" sz="2600" dirty="0"/>
              <a:t>be </a:t>
            </a:r>
            <a:r>
              <a:rPr lang="en-US" sz="2600" i="1" dirty="0"/>
              <a:t>ex officio</a:t>
            </a:r>
            <a:r>
              <a:rPr lang="en-US" sz="2600" dirty="0"/>
              <a:t> a member of the </a:t>
            </a:r>
            <a:r>
              <a:rPr lang="en-US" sz="2400" b="1" dirty="0"/>
              <a:t>Churchwide Assembly.</a:t>
            </a:r>
            <a:r>
              <a:rPr lang="en-US" sz="2400" baseline="30000" dirty="0"/>
              <a:t>1</a:t>
            </a:r>
            <a:endParaRPr lang="en-US" sz="2800" b="1" dirty="0"/>
          </a:p>
          <a:p>
            <a:pPr marL="0" indent="0">
              <a:buNone/>
            </a:pPr>
            <a:endParaRPr lang="en-US" sz="2400" dirty="0"/>
          </a:p>
        </p:txBody>
      </p:sp>
      <p:sp>
        <p:nvSpPr>
          <p:cNvPr id="2" name="TextBox 1">
            <a:extLst>
              <a:ext uri="{FF2B5EF4-FFF2-40B4-BE49-F238E27FC236}">
                <a16:creationId xmlns:a16="http://schemas.microsoft.com/office/drawing/2014/main" id="{4868E178-D360-2B50-5C5C-B790087476AC}"/>
              </a:ext>
            </a:extLst>
          </p:cNvPr>
          <p:cNvSpPr txBox="1"/>
          <p:nvPr/>
        </p:nvSpPr>
        <p:spPr>
          <a:xfrm>
            <a:off x="1824848" y="6120397"/>
            <a:ext cx="9692238" cy="400110"/>
          </a:xfrm>
          <a:prstGeom prst="rect">
            <a:avLst/>
          </a:prstGeom>
          <a:noFill/>
        </p:spPr>
        <p:txBody>
          <a:bodyPr wrap="square" rtlCol="0">
            <a:spAutoFit/>
          </a:bodyPr>
          <a:lstStyle/>
          <a:p>
            <a:pPr algn="r"/>
            <a:r>
              <a:rPr lang="en-US" sz="2000" dirty="0">
                <a:solidFill>
                  <a:schemeClr val="tx1">
                    <a:lumMod val="50000"/>
                    <a:lumOff val="50000"/>
                  </a:schemeClr>
                </a:solidFill>
              </a:rPr>
              <a:t>CONSTITUTIONAL  ROLE  OF  BISHOP</a:t>
            </a:r>
          </a:p>
        </p:txBody>
      </p:sp>
    </p:spTree>
    <p:extLst>
      <p:ext uri="{BB962C8B-B14F-4D97-AF65-F5344CB8AC3E}">
        <p14:creationId xmlns:p14="http://schemas.microsoft.com/office/powerpoint/2010/main" val="56044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5D0CC1-2CE8-FE07-DB7C-D02C4BA72C4E}"/>
              </a:ext>
            </a:extLst>
          </p:cNvPr>
          <p:cNvSpPr>
            <a:spLocks noGrp="1"/>
          </p:cNvSpPr>
          <p:nvPr>
            <p:ph idx="1"/>
          </p:nvPr>
        </p:nvSpPr>
        <p:spPr>
          <a:xfrm>
            <a:off x="619760" y="1578430"/>
            <a:ext cx="6257290" cy="4640256"/>
          </a:xfrm>
        </p:spPr>
        <p:txBody>
          <a:bodyPr>
            <a:normAutofit/>
          </a:bodyPr>
          <a:lstStyle/>
          <a:p>
            <a:pPr marL="0" indent="0">
              <a:buNone/>
            </a:pPr>
            <a:r>
              <a:rPr lang="en-US" sz="2400" dirty="0"/>
              <a:t>The bishop shall </a:t>
            </a:r>
            <a:r>
              <a:rPr lang="en-US" sz="2400" b="1" dirty="0"/>
              <a:t>oversee</a:t>
            </a:r>
            <a:r>
              <a:rPr lang="en-US" sz="2400" dirty="0"/>
              <a:t> and </a:t>
            </a:r>
            <a:r>
              <a:rPr lang="en-US" sz="2400" b="1" dirty="0"/>
              <a:t>administer</a:t>
            </a:r>
            <a:r>
              <a:rPr lang="en-US" sz="2400" dirty="0"/>
              <a:t> the work of this synod, serving as president of the synod corporation and be the </a:t>
            </a:r>
            <a:r>
              <a:rPr lang="en-US" sz="2400" b="1" dirty="0"/>
              <a:t>chief executive</a:t>
            </a:r>
            <a:r>
              <a:rPr lang="en-US" sz="2400" dirty="0"/>
              <a:t> and administrative officer of this synod; presiding at all meetings of the Synod Assembly and provide for the preparation of agendas; ensuring that the </a:t>
            </a:r>
            <a:r>
              <a:rPr lang="en-US" sz="2400" b="1" dirty="0"/>
              <a:t>constitution</a:t>
            </a:r>
            <a:r>
              <a:rPr lang="en-US" sz="2400" dirty="0"/>
              <a:t> and </a:t>
            </a:r>
            <a:r>
              <a:rPr lang="en-US" sz="2400" b="1" dirty="0"/>
              <a:t>bylaws</a:t>
            </a:r>
            <a:r>
              <a:rPr lang="en-US" sz="2400" dirty="0"/>
              <a:t> of the synod and of the churchwide organization are duly observed within this synod, and that the </a:t>
            </a:r>
            <a:r>
              <a:rPr lang="en-US" sz="2400" b="1" dirty="0"/>
              <a:t>actions</a:t>
            </a:r>
            <a:r>
              <a:rPr lang="en-US" sz="2400" dirty="0"/>
              <a:t> of the synod in </a:t>
            </a:r>
            <a:r>
              <a:rPr lang="en-US" sz="2400" b="1" dirty="0"/>
              <a:t>conformity </a:t>
            </a:r>
            <a:r>
              <a:rPr lang="en-US" sz="2400" dirty="0"/>
              <a:t>therewith are carried into effect; etc.</a:t>
            </a:r>
            <a:r>
              <a:rPr lang="en-US" sz="2400" baseline="30000" dirty="0"/>
              <a:t>1</a:t>
            </a:r>
            <a:endParaRPr lang="en-US" sz="2400" dirty="0"/>
          </a:p>
        </p:txBody>
      </p:sp>
      <p:sp useBgFill="1">
        <p:nvSpPr>
          <p:cNvPr id="16" name="Rectangle 15">
            <a:extLst>
              <a:ext uri="{FF2B5EF4-FFF2-40B4-BE49-F238E27FC236}">
                <a16:creationId xmlns:a16="http://schemas.microsoft.com/office/drawing/2014/main" id="{E2E0C929-96C6-41B1-A001-566036DF0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8740" y="0"/>
            <a:ext cx="50032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erson standing in front of a person at a podium&#10;&#10;Description automatically generated">
            <a:extLst>
              <a:ext uri="{FF2B5EF4-FFF2-40B4-BE49-F238E27FC236}">
                <a16:creationId xmlns:a16="http://schemas.microsoft.com/office/drawing/2014/main" id="{E223AB2B-E59E-89E3-02A4-669EA34B9AF3}"/>
              </a:ext>
            </a:extLst>
          </p:cNvPr>
          <p:cNvPicPr>
            <a:picLocks noChangeAspect="1"/>
          </p:cNvPicPr>
          <p:nvPr/>
        </p:nvPicPr>
        <p:blipFill rotWithShape="1">
          <a:blip r:embed="rId2"/>
          <a:srcRect l="10653" t="-1" r="39009" b="-1"/>
          <a:stretch/>
        </p:blipFill>
        <p:spPr>
          <a:xfrm>
            <a:off x="7020232" y="11"/>
            <a:ext cx="5171768" cy="6857989"/>
          </a:xfrm>
          <a:prstGeom prst="rect">
            <a:avLst/>
          </a:prstGeom>
          <a:ln>
            <a:solidFill>
              <a:schemeClr val="accent1"/>
            </a:solidFill>
          </a:ln>
        </p:spPr>
      </p:pic>
      <p:sp>
        <p:nvSpPr>
          <p:cNvPr id="2" name="TextBox 1">
            <a:extLst>
              <a:ext uri="{FF2B5EF4-FFF2-40B4-BE49-F238E27FC236}">
                <a16:creationId xmlns:a16="http://schemas.microsoft.com/office/drawing/2014/main" id="{0152984B-BA7D-043A-7867-E7BB3536A567}"/>
              </a:ext>
            </a:extLst>
          </p:cNvPr>
          <p:cNvSpPr txBox="1"/>
          <p:nvPr/>
        </p:nvSpPr>
        <p:spPr>
          <a:xfrm>
            <a:off x="1249881" y="6167201"/>
            <a:ext cx="5627169" cy="400110"/>
          </a:xfrm>
          <a:prstGeom prst="rect">
            <a:avLst/>
          </a:prstGeom>
          <a:noFill/>
        </p:spPr>
        <p:txBody>
          <a:bodyPr wrap="square" rtlCol="0">
            <a:spAutoFit/>
          </a:bodyPr>
          <a:lstStyle/>
          <a:p>
            <a:pPr algn="r"/>
            <a:r>
              <a:rPr lang="en-US" sz="2000" dirty="0">
                <a:solidFill>
                  <a:schemeClr val="tx1">
                    <a:lumMod val="50000"/>
                    <a:lumOff val="50000"/>
                  </a:schemeClr>
                </a:solidFill>
              </a:rPr>
              <a:t>CONSTITUTIONAL  ROLE  OF  BISHOP</a:t>
            </a:r>
          </a:p>
        </p:txBody>
      </p:sp>
    </p:spTree>
    <p:extLst>
      <p:ext uri="{BB962C8B-B14F-4D97-AF65-F5344CB8AC3E}">
        <p14:creationId xmlns:p14="http://schemas.microsoft.com/office/powerpoint/2010/main" val="61282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C06F6-C018-88FE-A739-692A05DE277B}"/>
              </a:ext>
            </a:extLst>
          </p:cNvPr>
          <p:cNvSpPr>
            <a:spLocks noGrp="1"/>
          </p:cNvSpPr>
          <p:nvPr>
            <p:ph type="title"/>
          </p:nvPr>
        </p:nvSpPr>
        <p:spPr/>
        <p:txBody>
          <a:bodyPr>
            <a:normAutofit/>
          </a:bodyPr>
          <a:lstStyle/>
          <a:p>
            <a:pPr algn="l"/>
            <a:r>
              <a:rPr lang="en-US" sz="3200" cap="none" dirty="0"/>
              <a:t>The Southeastern Pennsylvania Synod (SEPA) </a:t>
            </a:r>
            <a:br>
              <a:rPr lang="en-US" sz="3200" cap="none" dirty="0"/>
            </a:br>
            <a:r>
              <a:rPr lang="en-US" sz="3200" cap="none" dirty="0"/>
              <a:t>is comprised of the people of God </a:t>
            </a:r>
            <a:br>
              <a:rPr lang="en-US" sz="3200" cap="none" dirty="0"/>
            </a:br>
            <a:r>
              <a:rPr lang="en-US" sz="3200" cap="none" dirty="0"/>
              <a:t>in 146 congregations and a variety of </a:t>
            </a:r>
            <a:br>
              <a:rPr lang="en-US" sz="3200" cap="none" dirty="0"/>
            </a:br>
            <a:r>
              <a:rPr lang="en-US" sz="3200" cap="none" dirty="0"/>
              <a:t>other ministries, all doing God’s work together</a:t>
            </a:r>
            <a:r>
              <a:rPr lang="en-US" sz="3200" dirty="0"/>
              <a:t>.</a:t>
            </a:r>
          </a:p>
        </p:txBody>
      </p:sp>
      <p:sp>
        <p:nvSpPr>
          <p:cNvPr id="3" name="Text Placeholder 2">
            <a:extLst>
              <a:ext uri="{FF2B5EF4-FFF2-40B4-BE49-F238E27FC236}">
                <a16:creationId xmlns:a16="http://schemas.microsoft.com/office/drawing/2014/main" id="{86026B46-45AA-452D-F433-BE4EDFBB2E63}"/>
              </a:ext>
            </a:extLst>
          </p:cNvPr>
          <p:cNvSpPr>
            <a:spLocks noGrp="1"/>
          </p:cNvSpPr>
          <p:nvPr>
            <p:ph type="body" idx="1"/>
          </p:nvPr>
        </p:nvSpPr>
        <p:spPr>
          <a:xfrm>
            <a:off x="685800" y="6261209"/>
            <a:ext cx="10828867" cy="441037"/>
          </a:xfrm>
        </p:spPr>
        <p:txBody>
          <a:bodyPr>
            <a:normAutofit/>
          </a:bodyPr>
          <a:lstStyle/>
          <a:p>
            <a:r>
              <a:rPr lang="en-US" sz="2400" dirty="0"/>
              <a:t>SYNOD OVERVIEW</a:t>
            </a:r>
          </a:p>
        </p:txBody>
      </p:sp>
    </p:spTree>
    <p:extLst>
      <p:ext uri="{BB962C8B-B14F-4D97-AF65-F5344CB8AC3E}">
        <p14:creationId xmlns:p14="http://schemas.microsoft.com/office/powerpoint/2010/main" val="378091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09816"/>
            <a:ext cx="10515600" cy="5187966"/>
          </a:xfrm>
        </p:spPr>
        <p:txBody>
          <a:bodyPr>
            <a:normAutofit fontScale="92500"/>
          </a:bodyPr>
          <a:lstStyle/>
          <a:p>
            <a:pPr marL="11113" lvl="1" indent="0">
              <a:lnSpc>
                <a:spcPct val="100000"/>
              </a:lnSpc>
              <a:buNone/>
            </a:pPr>
            <a:r>
              <a:rPr lang="en-US" sz="2400" dirty="0"/>
              <a:t>The bishop shall</a:t>
            </a:r>
          </a:p>
          <a:p>
            <a:pPr lvl="1">
              <a:lnSpc>
                <a:spcPct val="100000"/>
              </a:lnSpc>
            </a:pPr>
            <a:r>
              <a:rPr lang="en-US" sz="2400" b="1" dirty="0"/>
              <a:t>direct and guide </a:t>
            </a:r>
            <a:r>
              <a:rPr lang="en-US" sz="2400" dirty="0"/>
              <a:t>the work of the other synod officers;</a:t>
            </a:r>
          </a:p>
          <a:p>
            <a:pPr lvl="1">
              <a:lnSpc>
                <a:spcPct val="100000"/>
              </a:lnSpc>
            </a:pPr>
            <a:r>
              <a:rPr lang="en-US" sz="2400" b="1" dirty="0"/>
              <a:t>exercise supervision </a:t>
            </a:r>
            <a:r>
              <a:rPr lang="en-US" sz="2400" dirty="0"/>
              <a:t>over the work of all synod staff members;</a:t>
            </a:r>
          </a:p>
          <a:p>
            <a:pPr lvl="1">
              <a:lnSpc>
                <a:spcPct val="100000"/>
              </a:lnSpc>
            </a:pPr>
            <a:r>
              <a:rPr lang="en-US" sz="2400" b="1" dirty="0"/>
              <a:t>appoint</a:t>
            </a:r>
            <a:r>
              <a:rPr lang="en-US" sz="2400" dirty="0"/>
              <a:t> all committees for which provision is not otherwise made; 	</a:t>
            </a:r>
          </a:p>
          <a:p>
            <a:pPr lvl="1">
              <a:lnSpc>
                <a:spcPct val="100000"/>
              </a:lnSpc>
            </a:pPr>
            <a:r>
              <a:rPr lang="en-US" sz="2400" dirty="0"/>
              <a:t>be a </a:t>
            </a:r>
            <a:r>
              <a:rPr lang="en-US" sz="2400" b="1" dirty="0"/>
              <a:t>member of all committees </a:t>
            </a:r>
            <a:r>
              <a:rPr lang="en-US" sz="2400" dirty="0"/>
              <a:t>and any other organizational units of the synod, except as otherwise provided in this constitution;</a:t>
            </a:r>
          </a:p>
          <a:p>
            <a:pPr lvl="1">
              <a:lnSpc>
                <a:spcPct val="100000"/>
              </a:lnSpc>
            </a:pPr>
            <a:r>
              <a:rPr lang="en-US" sz="2400" dirty="0"/>
              <a:t>provide for preparation and maintenance of </a:t>
            </a:r>
            <a:r>
              <a:rPr lang="en-US" sz="2400" b="1" dirty="0"/>
              <a:t>synod rosters </a:t>
            </a:r>
            <a:r>
              <a:rPr lang="en-US" sz="2400" dirty="0"/>
              <a:t>annually</a:t>
            </a:r>
          </a:p>
          <a:p>
            <a:pPr lvl="1">
              <a:lnSpc>
                <a:spcPct val="100000"/>
              </a:lnSpc>
            </a:pPr>
            <a:r>
              <a:rPr lang="en-US" sz="2400" dirty="0"/>
              <a:t>provide for prompt reporting to the secretary of this church as stipulated in the constitution</a:t>
            </a:r>
          </a:p>
          <a:p>
            <a:pPr lvl="1">
              <a:lnSpc>
                <a:spcPct val="100000"/>
              </a:lnSpc>
            </a:pPr>
            <a:r>
              <a:rPr lang="en-US" sz="2400" dirty="0"/>
              <a:t>provide for preparation and maintenance of a roster of the congregations of this synod and the names of the laypersons who have been elected to represent them; and</a:t>
            </a:r>
          </a:p>
          <a:p>
            <a:pPr lvl="1">
              <a:lnSpc>
                <a:spcPct val="100000"/>
              </a:lnSpc>
            </a:pPr>
            <a:r>
              <a:rPr lang="en-US" sz="2400" dirty="0"/>
              <a:t>appoint a statistician of the synod.</a:t>
            </a:r>
            <a:r>
              <a:rPr lang="en-US" sz="2400" baseline="30000" dirty="0"/>
              <a:t>1</a:t>
            </a:r>
            <a:endParaRPr lang="en-US" sz="2400" dirty="0"/>
          </a:p>
          <a:p>
            <a:endParaRPr lang="en-US" dirty="0"/>
          </a:p>
        </p:txBody>
      </p:sp>
      <p:sp>
        <p:nvSpPr>
          <p:cNvPr id="4" name="TextBox 3">
            <a:extLst>
              <a:ext uri="{FF2B5EF4-FFF2-40B4-BE49-F238E27FC236}">
                <a16:creationId xmlns:a16="http://schemas.microsoft.com/office/drawing/2014/main" id="{7A7EBB47-3944-BFE1-F392-217BD96128A4}"/>
              </a:ext>
            </a:extLst>
          </p:cNvPr>
          <p:cNvSpPr txBox="1"/>
          <p:nvPr/>
        </p:nvSpPr>
        <p:spPr>
          <a:xfrm>
            <a:off x="1824848" y="6120397"/>
            <a:ext cx="9692238" cy="400110"/>
          </a:xfrm>
          <a:prstGeom prst="rect">
            <a:avLst/>
          </a:prstGeom>
          <a:noFill/>
        </p:spPr>
        <p:txBody>
          <a:bodyPr wrap="square" rtlCol="0">
            <a:spAutoFit/>
          </a:bodyPr>
          <a:lstStyle/>
          <a:p>
            <a:pPr algn="r"/>
            <a:r>
              <a:rPr lang="en-US" sz="2000" dirty="0">
                <a:solidFill>
                  <a:schemeClr val="tx1">
                    <a:lumMod val="50000"/>
                    <a:lumOff val="50000"/>
                  </a:schemeClr>
                </a:solidFill>
              </a:rPr>
              <a:t>CONSTITUTIONAL  ROLE  OF  BISHOP</a:t>
            </a:r>
          </a:p>
        </p:txBody>
      </p:sp>
    </p:spTree>
    <p:extLst>
      <p:ext uri="{BB962C8B-B14F-4D97-AF65-F5344CB8AC3E}">
        <p14:creationId xmlns:p14="http://schemas.microsoft.com/office/powerpoint/2010/main" val="233187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881" y="864972"/>
            <a:ext cx="10515600" cy="1116055"/>
          </a:xfrm>
        </p:spPr>
        <p:txBody>
          <a:bodyPr>
            <a:normAutofit fontScale="90000"/>
          </a:bodyPr>
          <a:lstStyle/>
          <a:p>
            <a:r>
              <a:rPr lang="en-US" sz="3600" dirty="0"/>
              <a:t>THOUGHTS FROM BISHOP DAVENPORT</a:t>
            </a:r>
            <a:r>
              <a:rPr lang="en-US" sz="3600" baseline="30000" dirty="0"/>
              <a:t>7</a:t>
            </a:r>
            <a:br>
              <a:rPr lang="en-US" sz="3600" dirty="0"/>
            </a:br>
            <a:br>
              <a:rPr lang="en-US" dirty="0"/>
            </a:br>
            <a:r>
              <a:rPr lang="en-US" dirty="0"/>
              <a:t>     </a:t>
            </a:r>
          </a:p>
        </p:txBody>
      </p:sp>
      <p:sp>
        <p:nvSpPr>
          <p:cNvPr id="3" name="Content Placeholder 2"/>
          <p:cNvSpPr>
            <a:spLocks noGrp="1"/>
          </p:cNvSpPr>
          <p:nvPr>
            <p:ph idx="1"/>
          </p:nvPr>
        </p:nvSpPr>
        <p:spPr>
          <a:xfrm>
            <a:off x="3740726" y="1852551"/>
            <a:ext cx="8024755" cy="4324412"/>
          </a:xfrm>
        </p:spPr>
        <p:txBody>
          <a:bodyPr>
            <a:normAutofit fontScale="92500"/>
          </a:bodyPr>
          <a:lstStyle/>
          <a:p>
            <a:pPr marL="11113" lvl="2" indent="0">
              <a:lnSpc>
                <a:spcPct val="100000"/>
              </a:lnSpc>
              <a:spcBef>
                <a:spcPts val="0"/>
              </a:spcBef>
              <a:buNone/>
              <a:tabLst>
                <a:tab pos="2286000" algn="ctr"/>
                <a:tab pos="4022725" algn="r"/>
                <a:tab pos="4114800" algn="r"/>
              </a:tabLst>
            </a:pPr>
            <a:r>
              <a:rPr lang="en-US" sz="2400" b="1" dirty="0">
                <a:latin typeface="Century Gothic" panose="020B0502020202020204" pitchFamily="34" charset="0"/>
                <a:cs typeface="Courier New" panose="02070309020205020404" pitchFamily="49" charset="0"/>
              </a:rPr>
              <a:t>The Role of the Bishop is fundamentally what is written in the ELCA Constitution. </a:t>
            </a:r>
            <a:r>
              <a:rPr lang="en-US" sz="2400" dirty="0">
                <a:latin typeface="Century Gothic" panose="020B0502020202020204" pitchFamily="34" charset="0"/>
                <a:cs typeface="Courier New" panose="02070309020205020404" pitchFamily="49" charset="0"/>
              </a:rPr>
              <a:t>The constitutional role has not changed and is accurate, but  </a:t>
            </a:r>
          </a:p>
          <a:p>
            <a:pPr marL="11113" lvl="2" indent="0">
              <a:lnSpc>
                <a:spcPct val="100000"/>
              </a:lnSpc>
              <a:spcBef>
                <a:spcPts val="0"/>
              </a:spcBef>
              <a:buNone/>
              <a:tabLst>
                <a:tab pos="2286000" algn="ctr"/>
                <a:tab pos="4022725" algn="r"/>
                <a:tab pos="4114800" algn="r"/>
              </a:tabLst>
            </a:pPr>
            <a:endParaRPr lang="en-US" sz="2400" dirty="0">
              <a:latin typeface="Century Gothic" panose="020B0502020202020204" pitchFamily="34" charset="0"/>
              <a:cs typeface="Courier New" panose="02070309020205020404" pitchFamily="49" charset="0"/>
            </a:endParaRPr>
          </a:p>
          <a:p>
            <a:pPr marL="463550" lvl="2" indent="-231775">
              <a:lnSpc>
                <a:spcPct val="100000"/>
              </a:lnSpc>
              <a:spcBef>
                <a:spcPts val="0"/>
              </a:spcBef>
              <a:buFont typeface="Wingdings" pitchFamily="2" charset="2"/>
              <a:buChar char="§"/>
              <a:tabLst>
                <a:tab pos="2286000" algn="ctr"/>
                <a:tab pos="4022725" algn="r"/>
                <a:tab pos="4114800" algn="r"/>
              </a:tabLst>
            </a:pPr>
            <a:r>
              <a:rPr lang="en-US" sz="2400" dirty="0">
                <a:latin typeface="Century Gothic" panose="020B0502020202020204" pitchFamily="34" charset="0"/>
                <a:cs typeface="Courier New" panose="02070309020205020404" pitchFamily="49" charset="0"/>
              </a:rPr>
              <a:t>It changes depending on what is going on in the church and the world.       </a:t>
            </a:r>
          </a:p>
          <a:p>
            <a:pPr marL="463550" lvl="2" indent="-231775">
              <a:lnSpc>
                <a:spcPct val="100000"/>
              </a:lnSpc>
              <a:spcBef>
                <a:spcPts val="0"/>
              </a:spcBef>
              <a:buFont typeface="Wingdings" pitchFamily="2" charset="2"/>
              <a:buChar char="§"/>
              <a:tabLst>
                <a:tab pos="2286000" algn="ctr"/>
                <a:tab pos="4022725" algn="r"/>
                <a:tab pos="4114800" algn="r"/>
              </a:tabLst>
            </a:pPr>
            <a:r>
              <a:rPr lang="en-US" sz="2400" dirty="0">
                <a:latin typeface="Century Gothic" panose="020B0502020202020204" pitchFamily="34" charset="0"/>
                <a:cs typeface="Courier New" panose="02070309020205020404" pitchFamily="49" charset="0"/>
              </a:rPr>
              <a:t>It will be defined by the new bishop. </a:t>
            </a:r>
          </a:p>
          <a:p>
            <a:pPr marL="463550" lvl="2" indent="-231775">
              <a:lnSpc>
                <a:spcPct val="100000"/>
              </a:lnSpc>
              <a:spcBef>
                <a:spcPts val="0"/>
              </a:spcBef>
              <a:buFont typeface="Wingdings" pitchFamily="2" charset="2"/>
              <a:buChar char="§"/>
              <a:tabLst>
                <a:tab pos="2286000" algn="ctr"/>
                <a:tab pos="4022725" algn="r"/>
                <a:tab pos="4114800" algn="r"/>
              </a:tabLst>
            </a:pPr>
            <a:r>
              <a:rPr lang="en-US" sz="2400" dirty="0">
                <a:latin typeface="Century Gothic" panose="020B0502020202020204" pitchFamily="34" charset="0"/>
                <a:cs typeface="Courier New" panose="02070309020205020404" pitchFamily="49" charset="0"/>
              </a:rPr>
              <a:t>It will be shaped by world and local events.</a:t>
            </a:r>
          </a:p>
          <a:p>
            <a:pPr marL="463550" lvl="2" indent="-231775">
              <a:lnSpc>
                <a:spcPct val="100000"/>
              </a:lnSpc>
              <a:spcBef>
                <a:spcPts val="0"/>
              </a:spcBef>
              <a:buFont typeface="Wingdings" pitchFamily="2" charset="2"/>
              <a:buChar char="§"/>
              <a:tabLst>
                <a:tab pos="2286000" algn="ctr"/>
                <a:tab pos="4022725" algn="r"/>
                <a:tab pos="4114800" algn="r"/>
              </a:tabLst>
            </a:pPr>
            <a:r>
              <a:rPr lang="en-US" sz="2400" dirty="0">
                <a:latin typeface="Century Gothic" panose="020B0502020202020204" pitchFamily="34" charset="0"/>
                <a:cs typeface="Courier New" panose="02070309020205020404" pitchFamily="49" charset="0"/>
              </a:rPr>
              <a:t>It is to be discerned in conversation with constituents.</a:t>
            </a:r>
          </a:p>
          <a:p>
            <a:pPr marL="463550" lvl="2" indent="-231775">
              <a:lnSpc>
                <a:spcPct val="100000"/>
              </a:lnSpc>
              <a:spcBef>
                <a:spcPts val="0"/>
              </a:spcBef>
              <a:buFont typeface="Wingdings" pitchFamily="2" charset="2"/>
              <a:buChar char="§"/>
              <a:tabLst>
                <a:tab pos="2286000" algn="ctr"/>
                <a:tab pos="4022725" algn="r"/>
                <a:tab pos="4114800" algn="r"/>
              </a:tabLst>
            </a:pPr>
            <a:r>
              <a:rPr lang="en-US" sz="2400" dirty="0">
                <a:latin typeface="Century Gothic" panose="020B0502020202020204" pitchFamily="34" charset="0"/>
                <a:cs typeface="Courier New" panose="02070309020205020404" pitchFamily="49" charset="0"/>
              </a:rPr>
              <a:t>It is and will be led by the Holy Spirit and the voice of God. </a:t>
            </a:r>
          </a:p>
          <a:p>
            <a:pPr marL="463550" lvl="2" indent="-231775">
              <a:lnSpc>
                <a:spcPct val="100000"/>
              </a:lnSpc>
              <a:spcBef>
                <a:spcPts val="0"/>
              </a:spcBef>
              <a:buFont typeface="Wingdings" pitchFamily="2" charset="2"/>
              <a:buChar char="§"/>
              <a:tabLst>
                <a:tab pos="2286000" algn="ctr"/>
                <a:tab pos="4022725" algn="r"/>
                <a:tab pos="4114800" algn="r"/>
              </a:tabLst>
            </a:pPr>
            <a:r>
              <a:rPr lang="en-US" sz="2400" dirty="0">
                <a:latin typeface="Century Gothic" panose="020B0502020202020204" pitchFamily="34" charset="0"/>
                <a:cs typeface="Courier New" panose="02070309020205020404" pitchFamily="49" charset="0"/>
              </a:rPr>
              <a:t>It is defined by how it is lived and how you show up. </a:t>
            </a:r>
          </a:p>
          <a:p>
            <a:endParaRPr lang="en-US" dirty="0"/>
          </a:p>
        </p:txBody>
      </p:sp>
      <p:sp>
        <p:nvSpPr>
          <p:cNvPr id="4" name="TextBox 3">
            <a:extLst>
              <a:ext uri="{FF2B5EF4-FFF2-40B4-BE49-F238E27FC236}">
                <a16:creationId xmlns:a16="http://schemas.microsoft.com/office/drawing/2014/main" id="{457AEBE8-6AF1-E7AF-E405-9330BD5F6087}"/>
              </a:ext>
            </a:extLst>
          </p:cNvPr>
          <p:cNvSpPr txBox="1"/>
          <p:nvPr/>
        </p:nvSpPr>
        <p:spPr>
          <a:xfrm>
            <a:off x="2073243" y="6164492"/>
            <a:ext cx="9692238" cy="400110"/>
          </a:xfrm>
          <a:prstGeom prst="rect">
            <a:avLst/>
          </a:prstGeom>
          <a:noFill/>
        </p:spPr>
        <p:txBody>
          <a:bodyPr wrap="square" rtlCol="0">
            <a:spAutoFit/>
          </a:bodyPr>
          <a:lstStyle/>
          <a:p>
            <a:pPr algn="r"/>
            <a:r>
              <a:rPr lang="en-US" sz="2000" dirty="0">
                <a:solidFill>
                  <a:schemeClr val="tx1">
                    <a:lumMod val="50000"/>
                    <a:lumOff val="50000"/>
                  </a:schemeClr>
                </a:solidFill>
              </a:rPr>
              <a:t>THE ROLE OF THE BISHOP</a:t>
            </a:r>
          </a:p>
        </p:txBody>
      </p:sp>
      <p:pic>
        <p:nvPicPr>
          <p:cNvPr id="6" name="Picture 5" descr="A person holding a gold chalice&#10;&#10;Description automatically generated">
            <a:extLst>
              <a:ext uri="{FF2B5EF4-FFF2-40B4-BE49-F238E27FC236}">
                <a16:creationId xmlns:a16="http://schemas.microsoft.com/office/drawing/2014/main" id="{B3A60241-3270-768D-D2BB-06B53D87B940}"/>
              </a:ext>
            </a:extLst>
          </p:cNvPr>
          <p:cNvPicPr>
            <a:picLocks noChangeAspect="1"/>
          </p:cNvPicPr>
          <p:nvPr/>
        </p:nvPicPr>
        <p:blipFill>
          <a:blip r:embed="rId2"/>
          <a:stretch>
            <a:fillRect/>
          </a:stretch>
        </p:blipFill>
        <p:spPr>
          <a:xfrm>
            <a:off x="303875" y="2168611"/>
            <a:ext cx="3264153" cy="3200400"/>
          </a:xfrm>
          <a:prstGeom prst="rect">
            <a:avLst/>
          </a:prstGeom>
          <a:ln>
            <a:solidFill>
              <a:schemeClr val="accent1"/>
            </a:solidFill>
          </a:ln>
        </p:spPr>
      </p:pic>
    </p:spTree>
    <p:extLst>
      <p:ext uri="{BB962C8B-B14F-4D97-AF65-F5344CB8AC3E}">
        <p14:creationId xmlns:p14="http://schemas.microsoft.com/office/powerpoint/2010/main" val="219182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881" y="438676"/>
            <a:ext cx="10515600" cy="1023527"/>
          </a:xfrm>
        </p:spPr>
        <p:txBody>
          <a:bodyPr>
            <a:normAutofit fontScale="90000"/>
          </a:bodyPr>
          <a:lstStyle/>
          <a:p>
            <a:br>
              <a:rPr lang="en-US" dirty="0"/>
            </a:br>
            <a:br>
              <a:rPr lang="en-US" dirty="0"/>
            </a:br>
            <a:r>
              <a:rPr lang="en-US" dirty="0"/>
              <a:t>     </a:t>
            </a:r>
          </a:p>
        </p:txBody>
      </p:sp>
      <p:sp>
        <p:nvSpPr>
          <p:cNvPr id="3" name="Content Placeholder 2"/>
          <p:cNvSpPr>
            <a:spLocks noGrp="1"/>
          </p:cNvSpPr>
          <p:nvPr>
            <p:ph idx="1"/>
          </p:nvPr>
        </p:nvSpPr>
        <p:spPr>
          <a:xfrm>
            <a:off x="531341" y="1462203"/>
            <a:ext cx="10626809" cy="4714760"/>
          </a:xfrm>
        </p:spPr>
        <p:txBody>
          <a:bodyPr>
            <a:noAutofit/>
          </a:bodyPr>
          <a:lstStyle/>
          <a:p>
            <a:pPr marL="11113" lvl="2" indent="0">
              <a:lnSpc>
                <a:spcPct val="100000"/>
              </a:lnSpc>
              <a:spcBef>
                <a:spcPts val="0"/>
              </a:spcBef>
              <a:buNone/>
              <a:tabLst>
                <a:tab pos="2286000" algn="ctr"/>
                <a:tab pos="4022725" algn="r"/>
                <a:tab pos="4114800" algn="r"/>
              </a:tabLst>
            </a:pPr>
            <a:r>
              <a:rPr lang="en-US" sz="2200" b="1" dirty="0">
                <a:latin typeface="Century Gothic" panose="020B0502020202020204" pitchFamily="34" charset="0"/>
                <a:cs typeface="Courier New" panose="02070309020205020404" pitchFamily="49" charset="0"/>
              </a:rPr>
              <a:t>It’s being the pastor to the pastor in times of crisis.</a:t>
            </a:r>
            <a:endParaRPr lang="en-US" sz="2200" dirty="0">
              <a:latin typeface="Century Gothic" panose="020B0502020202020204" pitchFamily="34" charset="0"/>
              <a:cs typeface="Courier New" panose="02070309020205020404" pitchFamily="49" charset="0"/>
            </a:endParaRPr>
          </a:p>
          <a:p>
            <a:pPr marL="11113" lvl="2" indent="0">
              <a:lnSpc>
                <a:spcPct val="100000"/>
              </a:lnSpc>
              <a:spcBef>
                <a:spcPts val="0"/>
              </a:spcBef>
              <a:buNone/>
              <a:tabLst>
                <a:tab pos="2286000" algn="ctr"/>
                <a:tab pos="4022725" algn="r"/>
                <a:tab pos="4114800" algn="r"/>
              </a:tabLst>
            </a:pPr>
            <a:endParaRPr lang="en-US" sz="800" b="1" dirty="0">
              <a:latin typeface="Century Gothic" panose="020B0502020202020204" pitchFamily="34" charset="0"/>
              <a:cs typeface="Courier New" panose="02070309020205020404" pitchFamily="49" charset="0"/>
            </a:endParaRPr>
          </a:p>
          <a:p>
            <a:pPr marL="468313" lvl="2" indent="-236538">
              <a:lnSpc>
                <a:spcPct val="100000"/>
              </a:lnSpc>
              <a:spcBef>
                <a:spcPts val="0"/>
              </a:spcBef>
              <a:buFont typeface="Wingdings" pitchFamily="2" charset="2"/>
              <a:buChar char="§"/>
              <a:tabLst>
                <a:tab pos="2286000" algn="ctr"/>
                <a:tab pos="4022725" algn="r"/>
                <a:tab pos="4114800" algn="r"/>
                <a:tab pos="10220325" algn="l"/>
              </a:tabLst>
            </a:pPr>
            <a:r>
              <a:rPr lang="en-US" sz="2200" dirty="0">
                <a:latin typeface="Century Gothic" panose="020B0502020202020204" pitchFamily="34" charset="0"/>
                <a:cs typeface="Courier New" panose="02070309020205020404" pitchFamily="49" charset="0"/>
              </a:rPr>
              <a:t>Being called during a pandemic meant </a:t>
            </a:r>
          </a:p>
          <a:p>
            <a:pPr marL="231775" lvl="2" indent="231775">
              <a:lnSpc>
                <a:spcPct val="100000"/>
              </a:lnSpc>
              <a:spcBef>
                <a:spcPts val="0"/>
              </a:spcBef>
              <a:buNone/>
              <a:tabLst>
                <a:tab pos="2286000" algn="ctr"/>
                <a:tab pos="4022725" algn="r"/>
                <a:tab pos="4114800" algn="r"/>
                <a:tab pos="10220325" algn="l"/>
              </a:tabLst>
            </a:pPr>
            <a:r>
              <a:rPr lang="en-US" sz="2200" dirty="0">
                <a:latin typeface="Century Gothic" panose="020B0502020202020204" pitchFamily="34" charset="0"/>
                <a:cs typeface="Courier New" panose="02070309020205020404" pitchFamily="49" charset="0"/>
              </a:rPr>
              <a:t>a real shift.  </a:t>
            </a:r>
          </a:p>
          <a:p>
            <a:pPr marL="468313" lvl="2" indent="-236538">
              <a:lnSpc>
                <a:spcPct val="100000"/>
              </a:lnSpc>
              <a:spcBef>
                <a:spcPts val="0"/>
              </a:spcBef>
              <a:buFont typeface="Wingdings" pitchFamily="2" charset="2"/>
              <a:buChar char="§"/>
              <a:tabLst>
                <a:tab pos="2286000" algn="ctr"/>
                <a:tab pos="4022725" algn="r"/>
                <a:tab pos="4114800" algn="r"/>
              </a:tabLst>
            </a:pPr>
            <a:r>
              <a:rPr lang="en-US" sz="2200" dirty="0">
                <a:latin typeface="Century Gothic" panose="020B0502020202020204" pitchFamily="34" charset="0"/>
                <a:cs typeface="Courier New" panose="02070309020205020404" pitchFamily="49" charset="0"/>
              </a:rPr>
              <a:t>The normal order ramped down and new </a:t>
            </a:r>
          </a:p>
          <a:p>
            <a:pPr marL="231775" lvl="2" indent="292100">
              <a:lnSpc>
                <a:spcPct val="100000"/>
              </a:lnSpc>
              <a:spcBef>
                <a:spcPts val="0"/>
              </a:spcBef>
              <a:buNone/>
              <a:tabLst>
                <a:tab pos="2286000" algn="ctr"/>
                <a:tab pos="4022725" algn="r"/>
                <a:tab pos="4114800" algn="r"/>
              </a:tabLst>
            </a:pPr>
            <a:r>
              <a:rPr lang="en-US" sz="2200" dirty="0">
                <a:latin typeface="Century Gothic" panose="020B0502020202020204" pitchFamily="34" charset="0"/>
                <a:cs typeface="Courier New" panose="02070309020205020404" pitchFamily="49" charset="0"/>
              </a:rPr>
              <a:t>ways of being amped up.  </a:t>
            </a:r>
          </a:p>
          <a:p>
            <a:pPr marL="468313" lvl="2" indent="-236538">
              <a:lnSpc>
                <a:spcPct val="100000"/>
              </a:lnSpc>
              <a:spcBef>
                <a:spcPts val="0"/>
              </a:spcBef>
              <a:buFont typeface="Wingdings" pitchFamily="2" charset="2"/>
              <a:buChar char="§"/>
              <a:tabLst>
                <a:tab pos="2286000" algn="ctr"/>
                <a:tab pos="4022725" algn="r"/>
                <a:tab pos="4114800" algn="r"/>
              </a:tabLst>
            </a:pPr>
            <a:r>
              <a:rPr lang="en-US" sz="2200" dirty="0">
                <a:latin typeface="Century Gothic" panose="020B0502020202020204" pitchFamily="34" charset="0"/>
                <a:cs typeface="Courier New" panose="02070309020205020404" pitchFamily="49" charset="0"/>
              </a:rPr>
              <a:t>There was a flurry to figure out how to do </a:t>
            </a:r>
          </a:p>
          <a:p>
            <a:pPr marL="231775" lvl="2" indent="292100">
              <a:lnSpc>
                <a:spcPct val="100000"/>
              </a:lnSpc>
              <a:spcBef>
                <a:spcPts val="0"/>
              </a:spcBef>
              <a:buNone/>
              <a:tabLst>
                <a:tab pos="2286000" algn="ctr"/>
                <a:tab pos="4022725" algn="r"/>
                <a:tab pos="4114800" algn="r"/>
              </a:tabLst>
            </a:pPr>
            <a:r>
              <a:rPr lang="en-US" sz="2200" dirty="0">
                <a:latin typeface="Century Gothic" panose="020B0502020202020204" pitchFamily="34" charset="0"/>
                <a:cs typeface="Courier New" panose="02070309020205020404" pitchFamily="49" charset="0"/>
              </a:rPr>
              <a:t>communion and how to continue to worship together.</a:t>
            </a:r>
          </a:p>
          <a:p>
            <a:pPr marL="468313" lvl="2" indent="-236538">
              <a:lnSpc>
                <a:spcPct val="100000"/>
              </a:lnSpc>
              <a:spcBef>
                <a:spcPts val="0"/>
              </a:spcBef>
              <a:buFont typeface="Wingdings" pitchFamily="2" charset="2"/>
              <a:buChar char="§"/>
              <a:tabLst>
                <a:tab pos="2286000" algn="ctr"/>
                <a:tab pos="4022725" algn="r"/>
                <a:tab pos="4114800" algn="r"/>
              </a:tabLst>
            </a:pPr>
            <a:r>
              <a:rPr lang="en-US" sz="2200" dirty="0">
                <a:latin typeface="Century Gothic" panose="020B0502020202020204" pitchFamily="34" charset="0"/>
                <a:cs typeface="Courier New" panose="02070309020205020404" pitchFamily="49" charset="0"/>
              </a:rPr>
              <a:t>Led to an appreciation of holy cyberspace and how to worship in and out of the sanctuary </a:t>
            </a:r>
          </a:p>
          <a:p>
            <a:pPr marL="468313" lvl="2" indent="-236538">
              <a:lnSpc>
                <a:spcPct val="100000"/>
              </a:lnSpc>
              <a:spcBef>
                <a:spcPts val="0"/>
              </a:spcBef>
              <a:buFont typeface="Wingdings" pitchFamily="2" charset="2"/>
              <a:buChar char="§"/>
              <a:tabLst>
                <a:tab pos="2286000" algn="ctr"/>
                <a:tab pos="4022725" algn="r"/>
                <a:tab pos="4114800" algn="r"/>
              </a:tabLst>
            </a:pPr>
            <a:r>
              <a:rPr lang="en-US" sz="2200" dirty="0">
                <a:latin typeface="Century Gothic" panose="020B0502020202020204" pitchFamily="34" charset="0"/>
                <a:cs typeface="Courier New" panose="02070309020205020404" pitchFamily="49" charset="0"/>
              </a:rPr>
              <a:t>Pastors became First Responders.  The bishop needed to be there for them, to have their back as they made decisions and to help them with making tough decisions.</a:t>
            </a:r>
            <a:r>
              <a:rPr lang="en-US" sz="2200" baseline="30000" dirty="0">
                <a:latin typeface="Century Gothic" panose="020B0502020202020204" pitchFamily="34" charset="0"/>
                <a:cs typeface="Courier New" panose="02070309020205020404" pitchFamily="49" charset="0"/>
              </a:rPr>
              <a:t>7</a:t>
            </a:r>
            <a:endParaRPr lang="en-US" sz="2200" dirty="0">
              <a:latin typeface="Century Gothic" panose="020B0502020202020204" pitchFamily="34" charset="0"/>
              <a:cs typeface="Courier New" panose="02070309020205020404" pitchFamily="49" charset="0"/>
            </a:endParaRPr>
          </a:p>
        </p:txBody>
      </p:sp>
      <p:sp>
        <p:nvSpPr>
          <p:cNvPr id="4" name="TextBox 3">
            <a:extLst>
              <a:ext uri="{FF2B5EF4-FFF2-40B4-BE49-F238E27FC236}">
                <a16:creationId xmlns:a16="http://schemas.microsoft.com/office/drawing/2014/main" id="{457AEBE8-6AF1-E7AF-E405-9330BD5F6087}"/>
              </a:ext>
            </a:extLst>
          </p:cNvPr>
          <p:cNvSpPr txBox="1"/>
          <p:nvPr/>
        </p:nvSpPr>
        <p:spPr>
          <a:xfrm>
            <a:off x="2188994" y="6150834"/>
            <a:ext cx="9692238" cy="400110"/>
          </a:xfrm>
          <a:prstGeom prst="rect">
            <a:avLst/>
          </a:prstGeom>
          <a:noFill/>
        </p:spPr>
        <p:txBody>
          <a:bodyPr wrap="square" rtlCol="0">
            <a:spAutoFit/>
          </a:bodyPr>
          <a:lstStyle/>
          <a:p>
            <a:pPr algn="r"/>
            <a:r>
              <a:rPr lang="en-US" sz="2000" dirty="0">
                <a:solidFill>
                  <a:schemeClr val="tx1">
                    <a:lumMod val="50000"/>
                    <a:lumOff val="50000"/>
                  </a:schemeClr>
                </a:solidFill>
              </a:rPr>
              <a:t>THE ROLE OF THE BISHOP: THOUGHTS FROM BISHOP DAVENPORT</a:t>
            </a:r>
          </a:p>
        </p:txBody>
      </p:sp>
      <p:pic>
        <p:nvPicPr>
          <p:cNvPr id="10" name="Picture 9" descr="A group of people standing together&#10;&#10;Description automatically generated">
            <a:extLst>
              <a:ext uri="{FF2B5EF4-FFF2-40B4-BE49-F238E27FC236}">
                <a16:creationId xmlns:a16="http://schemas.microsoft.com/office/drawing/2014/main" id="{BE7A8BA3-602A-F497-B29A-07291000C659}"/>
              </a:ext>
            </a:extLst>
          </p:cNvPr>
          <p:cNvPicPr>
            <a:picLocks noChangeAspect="1"/>
          </p:cNvPicPr>
          <p:nvPr/>
        </p:nvPicPr>
        <p:blipFill rotWithShape="1">
          <a:blip r:embed="rId2"/>
          <a:srcRect l="10495" t="13867" r="7954"/>
          <a:stretch/>
        </p:blipFill>
        <p:spPr>
          <a:xfrm>
            <a:off x="7380418" y="438676"/>
            <a:ext cx="4633782" cy="3257688"/>
          </a:xfrm>
          <a:prstGeom prst="rect">
            <a:avLst/>
          </a:prstGeom>
          <a:ln>
            <a:solidFill>
              <a:schemeClr val="accent1"/>
            </a:solidFill>
          </a:ln>
        </p:spPr>
      </p:pic>
    </p:spTree>
    <p:extLst>
      <p:ext uri="{BB962C8B-B14F-4D97-AF65-F5344CB8AC3E}">
        <p14:creationId xmlns:p14="http://schemas.microsoft.com/office/powerpoint/2010/main" val="29911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4081" y="1316106"/>
            <a:ext cx="10820400" cy="4834728"/>
          </a:xfrm>
        </p:spPr>
        <p:txBody>
          <a:bodyPr>
            <a:normAutofit/>
          </a:bodyPr>
          <a:lstStyle/>
          <a:p>
            <a:pPr marL="0" lvl="0" indent="0">
              <a:lnSpc>
                <a:spcPct val="110000"/>
              </a:lnSpc>
              <a:spcBef>
                <a:spcPts val="0"/>
              </a:spcBef>
              <a:buNone/>
              <a:tabLst>
                <a:tab pos="2286000" algn="ctr"/>
                <a:tab pos="4023360" algn="r"/>
                <a:tab pos="4114800" algn="r"/>
              </a:tabLst>
            </a:pPr>
            <a:r>
              <a:rPr lang="en-US" b="1" dirty="0">
                <a:latin typeface="Century Gothic" panose="020B0502020202020204" pitchFamily="34" charset="0"/>
                <a:ea typeface="Noto Sans Symbols"/>
                <a:cs typeface="Noto Sans Symbols"/>
              </a:rPr>
              <a:t>The Role of Bishop is always changing. </a:t>
            </a:r>
            <a:endParaRPr lang="en-US" dirty="0">
              <a:effectLst/>
              <a:latin typeface="Century Gothic" panose="020B0502020202020204" pitchFamily="34" charset="0"/>
              <a:ea typeface="Noto Sans Symbols"/>
              <a:cs typeface="Noto Sans Symbols"/>
            </a:endParaRPr>
          </a:p>
          <a:p>
            <a:pPr marL="463550" marR="0" lvl="1" indent="-231775">
              <a:lnSpc>
                <a:spcPct val="110000"/>
              </a:lnSpc>
              <a:spcBef>
                <a:spcPts val="0"/>
              </a:spcBef>
              <a:spcAft>
                <a:spcPts val="0"/>
              </a:spcAft>
              <a:buFont typeface="Wingdings" pitchFamily="2" charset="2"/>
              <a:buChar char="§"/>
            </a:pPr>
            <a:r>
              <a:rPr lang="en-US" sz="2200" dirty="0">
                <a:latin typeface="Century Gothic" panose="020B0502020202020204" pitchFamily="34" charset="0"/>
                <a:ea typeface="Courier New" panose="02070309020205020404" pitchFamily="49" charset="0"/>
                <a:cs typeface="Courier New" panose="02070309020205020404" pitchFamily="49" charset="0"/>
              </a:rPr>
              <a:t>Changes can be based on</a:t>
            </a:r>
            <a:r>
              <a:rPr lang="en-US" sz="2200" dirty="0">
                <a:solidFill>
                  <a:srgbClr val="000000"/>
                </a:solidFill>
                <a:latin typeface="Century Gothic" panose="020B0502020202020204" pitchFamily="34" charset="0"/>
                <a:ea typeface="Courier New" panose="02070309020205020404" pitchFamily="49" charset="0"/>
                <a:cs typeface="Courier New" panose="02070309020205020404" pitchFamily="49" charset="0"/>
              </a:rPr>
              <a:t> church and civil leadership</a:t>
            </a:r>
            <a:endParaRPr lang="en-US" sz="2200" dirty="0">
              <a:solidFill>
                <a:srgbClr val="000000"/>
              </a:solidFill>
              <a:highlight>
                <a:srgbClr val="FFFF00"/>
              </a:highlight>
              <a:latin typeface="Century Gothic" panose="020B0502020202020204" pitchFamily="34" charset="0"/>
              <a:ea typeface="Courier New" panose="02070309020205020404" pitchFamily="49" charset="0"/>
              <a:cs typeface="Courier New" panose="02070309020205020404" pitchFamily="49" charset="0"/>
            </a:endParaRPr>
          </a:p>
          <a:p>
            <a:pPr marL="920750" lvl="3" indent="-231775">
              <a:lnSpc>
                <a:spcPct val="110000"/>
              </a:lnSpc>
              <a:spcBef>
                <a:spcPts val="0"/>
              </a:spcBef>
              <a:buFont typeface="Wingdings" pitchFamily="2" charset="2"/>
              <a:buChar char="§"/>
            </a:pPr>
            <a:r>
              <a:rPr lang="en-US" sz="2200" dirty="0">
                <a:solidFill>
                  <a:srgbClr val="000000"/>
                </a:solidFill>
                <a:latin typeface="Century Gothic" panose="020B0502020202020204" pitchFamily="34" charset="0"/>
                <a:ea typeface="Noto Sans Symbols"/>
                <a:cs typeface="Noto Sans Symbols"/>
              </a:rPr>
              <a:t>Who will be elected president</a:t>
            </a:r>
            <a:r>
              <a:rPr lang="en-US" sz="2200" dirty="0">
                <a:latin typeface="Century Gothic" panose="020B0502020202020204" pitchFamily="34" charset="0"/>
                <a:ea typeface="Noto Sans Symbols"/>
                <a:cs typeface="Noto Sans Symbols"/>
              </a:rPr>
              <a:t>?</a:t>
            </a:r>
            <a:r>
              <a:rPr lang="en-US" sz="2200" dirty="0">
                <a:solidFill>
                  <a:srgbClr val="000000"/>
                </a:solidFill>
                <a:latin typeface="Century Gothic" panose="020B0502020202020204" pitchFamily="34" charset="0"/>
                <a:ea typeface="Noto Sans Symbols"/>
                <a:cs typeface="Noto Sans Symbols"/>
              </a:rPr>
              <a:t>  </a:t>
            </a:r>
          </a:p>
          <a:p>
            <a:pPr marL="920750" lvl="3" indent="-231775">
              <a:lnSpc>
                <a:spcPct val="110000"/>
              </a:lnSpc>
              <a:spcBef>
                <a:spcPts val="0"/>
              </a:spcBef>
              <a:buFont typeface="Wingdings" pitchFamily="2" charset="2"/>
              <a:buChar char="§"/>
            </a:pPr>
            <a:r>
              <a:rPr lang="en-US" sz="2200" dirty="0">
                <a:latin typeface="Century Gothic" panose="020B0502020202020204" pitchFamily="34" charset="0"/>
                <a:ea typeface="Noto Sans Symbols"/>
                <a:cs typeface="Noto Sans Symbols"/>
              </a:rPr>
              <a:t>D</a:t>
            </a:r>
            <a:r>
              <a:rPr lang="en-US" sz="2200" dirty="0">
                <a:solidFill>
                  <a:srgbClr val="000000"/>
                </a:solidFill>
                <a:latin typeface="Century Gothic" panose="020B0502020202020204" pitchFamily="34" charset="0"/>
                <a:ea typeface="Noto Sans Symbols"/>
                <a:cs typeface="Noto Sans Symbols"/>
              </a:rPr>
              <a:t>ealing with red, blue and purple political divisions has become a large part of family and church life.  How do we have these conversations?</a:t>
            </a:r>
            <a:endParaRPr lang="en-US" sz="2200" dirty="0">
              <a:latin typeface="Century Gothic" panose="020B0502020202020204" pitchFamily="34" charset="0"/>
              <a:ea typeface="Noto Sans Symbols"/>
              <a:cs typeface="Noto Sans Symbols"/>
            </a:endParaRPr>
          </a:p>
          <a:p>
            <a:pPr marL="920750" lvl="3" indent="-231775">
              <a:lnSpc>
                <a:spcPct val="110000"/>
              </a:lnSpc>
              <a:spcBef>
                <a:spcPts val="0"/>
              </a:spcBef>
              <a:buFont typeface="Wingdings" pitchFamily="2" charset="2"/>
              <a:buChar char="§"/>
            </a:pPr>
            <a:r>
              <a:rPr lang="en-US" sz="2200" dirty="0">
                <a:solidFill>
                  <a:srgbClr val="000000"/>
                </a:solidFill>
                <a:latin typeface="Century Gothic" panose="020B0502020202020204" pitchFamily="34" charset="0"/>
                <a:ea typeface="Noto Sans Symbols"/>
                <a:cs typeface="Noto Sans Symbols"/>
              </a:rPr>
              <a:t>Who are key leaders within the ELCA?</a:t>
            </a:r>
            <a:endParaRPr lang="en-US" sz="2200" dirty="0">
              <a:effectLst/>
              <a:latin typeface="Century Gothic" panose="020B0502020202020204" pitchFamily="34" charset="0"/>
              <a:ea typeface="Noto Sans Symbols"/>
              <a:cs typeface="Noto Sans Symbols"/>
            </a:endParaRPr>
          </a:p>
          <a:p>
            <a:pPr marL="463550" lvl="1" indent="-231775">
              <a:lnSpc>
                <a:spcPct val="110000"/>
              </a:lnSpc>
              <a:buFont typeface="Wingdings" pitchFamily="2" charset="2"/>
              <a:buChar char="§"/>
            </a:pPr>
            <a:r>
              <a:rPr lang="en-US" sz="2200" dirty="0">
                <a:latin typeface="Century Gothic" panose="020B0502020202020204" pitchFamily="34" charset="0"/>
                <a:ea typeface="Arial" panose="020B0604020202020204" pitchFamily="34" charset="0"/>
              </a:rPr>
              <a:t>Change can center on the theological conversations that are happening in people’s homes and in our churches.</a:t>
            </a:r>
          </a:p>
          <a:p>
            <a:pPr lvl="1">
              <a:buFont typeface="Wingdings" panose="05000000000000000000" pitchFamily="2" charset="2"/>
              <a:buChar char="v"/>
            </a:pPr>
            <a:endParaRPr lang="en-US" sz="1200" dirty="0">
              <a:latin typeface="Century Gothic" panose="020B0502020202020204" pitchFamily="34" charset="0"/>
            </a:endParaRPr>
          </a:p>
          <a:p>
            <a:pPr marL="0" lvl="0" indent="0">
              <a:buNone/>
            </a:pPr>
            <a:r>
              <a:rPr lang="en-US" b="1" dirty="0">
                <a:latin typeface="Century Gothic" panose="020B0502020202020204" pitchFamily="34" charset="0"/>
              </a:rPr>
              <a:t>The expectations of the Role of Bishop are doable.</a:t>
            </a:r>
            <a:endParaRPr lang="en-US" dirty="0">
              <a:latin typeface="Century Gothic" panose="020B0502020202020204" pitchFamily="34" charset="0"/>
            </a:endParaRPr>
          </a:p>
          <a:p>
            <a:pPr marL="549275" lvl="1" indent="-342900">
              <a:buFont typeface="Wingdings" pitchFamily="2" charset="2"/>
              <a:buChar char="§"/>
            </a:pPr>
            <a:r>
              <a:rPr lang="en-US" sz="2200" dirty="0">
                <a:latin typeface="Century Gothic" panose="020B0502020202020204" pitchFamily="34" charset="0"/>
              </a:rPr>
              <a:t>When they are lived out based on the synodical make-up</a:t>
            </a:r>
          </a:p>
          <a:p>
            <a:pPr marL="549275" lvl="1" indent="-342900">
              <a:buFont typeface="Wingdings" pitchFamily="2" charset="2"/>
              <a:buChar char="§"/>
            </a:pPr>
            <a:r>
              <a:rPr lang="en-US" sz="2200" dirty="0">
                <a:latin typeface="Century Gothic" panose="020B0502020202020204" pitchFamily="34" charset="0"/>
              </a:rPr>
              <a:t>They require mindfulness toward healthy balance and self care.</a:t>
            </a:r>
            <a:r>
              <a:rPr lang="en-US" sz="2200" baseline="30000" dirty="0">
                <a:latin typeface="Century Gothic" panose="020B0502020202020204" pitchFamily="34" charset="0"/>
              </a:rPr>
              <a:t>7</a:t>
            </a:r>
            <a:r>
              <a:rPr lang="en-US" sz="2200" dirty="0">
                <a:latin typeface="Century Gothic" panose="020B0502020202020204" pitchFamily="34" charset="0"/>
              </a:rPr>
              <a:t>  </a:t>
            </a:r>
          </a:p>
          <a:p>
            <a:pPr lvl="1">
              <a:buFont typeface="Wingdings" panose="05000000000000000000" pitchFamily="2" charset="2"/>
              <a:buChar char="v"/>
            </a:pPr>
            <a:endParaRPr lang="en-US" sz="2000" dirty="0"/>
          </a:p>
        </p:txBody>
      </p:sp>
      <p:sp>
        <p:nvSpPr>
          <p:cNvPr id="4" name="TextBox 3">
            <a:extLst>
              <a:ext uri="{FF2B5EF4-FFF2-40B4-BE49-F238E27FC236}">
                <a16:creationId xmlns:a16="http://schemas.microsoft.com/office/drawing/2014/main" id="{650AC1F8-AD90-0CDB-8F87-82D0B2D7B6B2}"/>
              </a:ext>
            </a:extLst>
          </p:cNvPr>
          <p:cNvSpPr txBox="1"/>
          <p:nvPr/>
        </p:nvSpPr>
        <p:spPr>
          <a:xfrm>
            <a:off x="2188994" y="6150834"/>
            <a:ext cx="9692238" cy="400110"/>
          </a:xfrm>
          <a:prstGeom prst="rect">
            <a:avLst/>
          </a:prstGeom>
          <a:noFill/>
        </p:spPr>
        <p:txBody>
          <a:bodyPr wrap="square" rtlCol="0">
            <a:spAutoFit/>
          </a:bodyPr>
          <a:lstStyle/>
          <a:p>
            <a:pPr algn="r"/>
            <a:r>
              <a:rPr lang="en-US" sz="2000" dirty="0">
                <a:solidFill>
                  <a:schemeClr val="tx1">
                    <a:lumMod val="50000"/>
                    <a:lumOff val="50000"/>
                  </a:schemeClr>
                </a:solidFill>
              </a:rPr>
              <a:t>THE ROLE OF THE BISHOP: THOUGHTS FROM BISHOP DAVENPORT</a:t>
            </a:r>
          </a:p>
        </p:txBody>
      </p:sp>
    </p:spTree>
    <p:extLst>
      <p:ext uri="{BB962C8B-B14F-4D97-AF65-F5344CB8AC3E}">
        <p14:creationId xmlns:p14="http://schemas.microsoft.com/office/powerpoint/2010/main" val="54237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632" y="377960"/>
            <a:ext cx="8610600" cy="740543"/>
          </a:xfrm>
        </p:spPr>
        <p:txBody>
          <a:bodyPr>
            <a:normAutofit/>
          </a:bodyPr>
          <a:lstStyle/>
          <a:p>
            <a:r>
              <a:rPr lang="en-US" sz="3200" dirty="0"/>
              <a:t>What are the gifts of the synod?</a:t>
            </a:r>
          </a:p>
        </p:txBody>
      </p:sp>
      <p:sp>
        <p:nvSpPr>
          <p:cNvPr id="3" name="Content Placeholder 2"/>
          <p:cNvSpPr>
            <a:spLocks noGrp="1"/>
          </p:cNvSpPr>
          <p:nvPr>
            <p:ph idx="1"/>
          </p:nvPr>
        </p:nvSpPr>
        <p:spPr>
          <a:xfrm>
            <a:off x="685800" y="1482811"/>
            <a:ext cx="7593227" cy="4488739"/>
          </a:xfrm>
        </p:spPr>
        <p:txBody>
          <a:bodyPr>
            <a:normAutofit fontScale="92500"/>
          </a:bodyPr>
          <a:lstStyle/>
          <a:p>
            <a:pPr marL="457200" marR="0" lvl="1" indent="-446088">
              <a:lnSpc>
                <a:spcPct val="110000"/>
              </a:lnSpc>
              <a:spcBef>
                <a:spcPts val="0"/>
              </a:spcBef>
              <a:spcAft>
                <a:spcPts val="0"/>
              </a:spcAft>
              <a:buNone/>
              <a:tabLst>
                <a:tab pos="2286000" algn="ctr"/>
                <a:tab pos="4022725" algn="r"/>
                <a:tab pos="4114800" algn="r"/>
              </a:tabLst>
            </a:pPr>
            <a:r>
              <a:rPr lang="en-US" sz="2200" b="1" dirty="0">
                <a:solidFill>
                  <a:srgbClr val="000000"/>
                </a:solidFill>
                <a:ea typeface="Courier New" panose="02070309020205020404" pitchFamily="49" charset="0"/>
                <a:cs typeface="Courier New" panose="02070309020205020404" pitchFamily="49" charset="0"/>
              </a:rPr>
              <a:t>Great Group of New Ordained Ministers</a:t>
            </a:r>
            <a:endParaRPr lang="en-US" sz="2200" b="1" dirty="0">
              <a:effectLst/>
              <a:ea typeface="Courier New" panose="02070309020205020404" pitchFamily="49" charset="0"/>
              <a:cs typeface="Courier New" panose="02070309020205020404" pitchFamily="49" charset="0"/>
            </a:endParaRPr>
          </a:p>
          <a:p>
            <a:pPr marL="463550" lvl="2" indent="-231775">
              <a:lnSpc>
                <a:spcPct val="110000"/>
              </a:lnSpc>
              <a:spcBef>
                <a:spcPts val="0"/>
              </a:spcBef>
              <a:buFont typeface="Wingdings" pitchFamily="2" charset="2"/>
              <a:buChar char="§"/>
              <a:tabLst>
                <a:tab pos="2286000" algn="ctr"/>
                <a:tab pos="4022725" algn="r"/>
                <a:tab pos="4114800" algn="r"/>
              </a:tabLst>
            </a:pPr>
            <a:r>
              <a:rPr lang="en-US" sz="2200" dirty="0">
                <a:solidFill>
                  <a:srgbClr val="000000"/>
                </a:solidFill>
                <a:ea typeface="Noto Sans Symbols"/>
                <a:cs typeface="Noto Sans Symbols"/>
              </a:rPr>
              <a:t>New sense of kin-dom building</a:t>
            </a:r>
            <a:endParaRPr lang="en-US" sz="2200" dirty="0">
              <a:effectLst/>
              <a:ea typeface="Noto Sans Symbols"/>
              <a:cs typeface="Noto Sans Symbols"/>
            </a:endParaRPr>
          </a:p>
          <a:p>
            <a:pPr marL="463550" lvl="2" indent="-231775">
              <a:lnSpc>
                <a:spcPct val="110000"/>
              </a:lnSpc>
              <a:spcBef>
                <a:spcPts val="0"/>
              </a:spcBef>
              <a:buFont typeface="Wingdings" pitchFamily="2" charset="2"/>
              <a:buChar char="§"/>
              <a:tabLst>
                <a:tab pos="2286000" algn="ctr"/>
                <a:tab pos="4022725" algn="r"/>
                <a:tab pos="4114800" algn="r"/>
              </a:tabLst>
            </a:pPr>
            <a:r>
              <a:rPr lang="en-US" sz="2200" dirty="0">
                <a:solidFill>
                  <a:srgbClr val="000000"/>
                </a:solidFill>
                <a:ea typeface="Noto Sans Symbols"/>
                <a:cs typeface="Noto Sans Symbols"/>
              </a:rPr>
              <a:t>Leaning into sharing faith and pursuing justice</a:t>
            </a:r>
            <a:endParaRPr lang="en-US" sz="2200" dirty="0">
              <a:effectLst/>
              <a:ea typeface="Noto Sans Symbols"/>
              <a:cs typeface="Noto Sans Symbols"/>
            </a:endParaRPr>
          </a:p>
          <a:p>
            <a:pPr marL="463550" lvl="2" indent="-231775">
              <a:lnSpc>
                <a:spcPct val="110000"/>
              </a:lnSpc>
              <a:spcBef>
                <a:spcPts val="0"/>
              </a:spcBef>
              <a:buFont typeface="Wingdings" pitchFamily="2" charset="2"/>
              <a:buChar char="§"/>
              <a:tabLst>
                <a:tab pos="2286000" algn="ctr"/>
                <a:tab pos="4022725" algn="r"/>
                <a:tab pos="4114800" algn="r"/>
              </a:tabLst>
            </a:pPr>
            <a:r>
              <a:rPr lang="en-US" sz="2200" dirty="0">
                <a:solidFill>
                  <a:srgbClr val="000000"/>
                </a:solidFill>
                <a:ea typeface="Noto Sans Symbols"/>
                <a:cs typeface="Noto Sans Symbols"/>
              </a:rPr>
              <a:t>See us going full steam ahead with a new mindset: </a:t>
            </a:r>
            <a:r>
              <a:rPr lang="en-US" sz="2200" i="1" dirty="0">
                <a:solidFill>
                  <a:srgbClr val="000000"/>
                </a:solidFill>
                <a:ea typeface="Noto Sans Symbols"/>
                <a:cs typeface="Noto Sans Symbols"/>
              </a:rPr>
              <a:t>It is on because in spite of it all, we are called to share the good news of Jesus Christ.</a:t>
            </a:r>
            <a:endParaRPr lang="en-US" sz="2200" i="1" dirty="0">
              <a:effectLst/>
              <a:ea typeface="Noto Sans Symbols"/>
              <a:cs typeface="Noto Sans Symbols"/>
            </a:endParaRPr>
          </a:p>
          <a:p>
            <a:pPr marL="463550" lvl="2" indent="-231775">
              <a:lnSpc>
                <a:spcPct val="110000"/>
              </a:lnSpc>
              <a:spcBef>
                <a:spcPts val="0"/>
              </a:spcBef>
              <a:buFont typeface="Wingdings" pitchFamily="2" charset="2"/>
              <a:buChar char="§"/>
              <a:tabLst>
                <a:tab pos="2286000" algn="ctr"/>
                <a:tab pos="4022725" algn="r"/>
                <a:tab pos="4114800" algn="r"/>
              </a:tabLst>
            </a:pPr>
            <a:r>
              <a:rPr lang="en-US" sz="2200" dirty="0">
                <a:solidFill>
                  <a:srgbClr val="000000"/>
                </a:solidFill>
                <a:ea typeface="Noto Sans Symbols"/>
                <a:cs typeface="Noto Sans Symbols"/>
              </a:rPr>
              <a:t>Willing to take a stand</a:t>
            </a:r>
            <a:endParaRPr lang="en-US" sz="2200" dirty="0">
              <a:effectLst/>
              <a:ea typeface="Noto Sans Symbols"/>
              <a:cs typeface="Noto Sans Symbols"/>
            </a:endParaRPr>
          </a:p>
          <a:p>
            <a:pPr marL="463550" lvl="2" indent="-231775">
              <a:lnSpc>
                <a:spcPct val="110000"/>
              </a:lnSpc>
              <a:spcBef>
                <a:spcPts val="0"/>
              </a:spcBef>
              <a:buFont typeface="Wingdings" pitchFamily="2" charset="2"/>
              <a:buChar char="§"/>
              <a:tabLst>
                <a:tab pos="2286000" algn="ctr"/>
                <a:tab pos="4022725" algn="r"/>
                <a:tab pos="4114800" algn="r"/>
              </a:tabLst>
            </a:pPr>
            <a:r>
              <a:rPr lang="en-US" sz="2200" dirty="0">
                <a:solidFill>
                  <a:srgbClr val="000000"/>
                </a:solidFill>
                <a:ea typeface="Noto Sans Symbols"/>
                <a:cs typeface="Noto Sans Symbols"/>
              </a:rPr>
              <a:t>The clergy gap is shrinking</a:t>
            </a:r>
          </a:p>
          <a:p>
            <a:pPr marL="914400" lvl="2" indent="0">
              <a:lnSpc>
                <a:spcPct val="110000"/>
              </a:lnSpc>
              <a:spcBef>
                <a:spcPts val="0"/>
              </a:spcBef>
              <a:buNone/>
              <a:tabLst>
                <a:tab pos="2286000" algn="ctr"/>
                <a:tab pos="4023360" algn="r"/>
                <a:tab pos="4114800" algn="r"/>
              </a:tabLst>
            </a:pPr>
            <a:endParaRPr lang="en-US" sz="800" dirty="0">
              <a:ea typeface="Noto Sans Symbols"/>
              <a:cs typeface="Noto Sans Symbols"/>
            </a:endParaRPr>
          </a:p>
          <a:p>
            <a:pPr marL="60325" lvl="1" indent="0">
              <a:lnSpc>
                <a:spcPct val="110000"/>
              </a:lnSpc>
              <a:spcBef>
                <a:spcPts val="0"/>
              </a:spcBef>
              <a:buNone/>
              <a:tabLst>
                <a:tab pos="2286000" algn="ctr"/>
                <a:tab pos="4022725" algn="r"/>
                <a:tab pos="4114800" algn="r"/>
              </a:tabLst>
            </a:pPr>
            <a:r>
              <a:rPr lang="en-US" sz="2200" b="1" dirty="0">
                <a:ea typeface="Arial" panose="020B0604020202020204" pitchFamily="34" charset="0"/>
              </a:rPr>
              <a:t>Strong and emerging Lay Leaders</a:t>
            </a:r>
            <a:endParaRPr lang="en-US" sz="2200" b="1" dirty="0">
              <a:effectLst/>
              <a:ea typeface="Arial" panose="020B0604020202020204" pitchFamily="34" charset="0"/>
            </a:endParaRPr>
          </a:p>
          <a:p>
            <a:pPr marL="463550" lvl="2" indent="-231775">
              <a:lnSpc>
                <a:spcPct val="110000"/>
              </a:lnSpc>
              <a:spcBef>
                <a:spcPts val="0"/>
              </a:spcBef>
              <a:buFont typeface="Wingdings" pitchFamily="2" charset="2"/>
              <a:buChar char="§"/>
              <a:tabLst>
                <a:tab pos="2286000" algn="ctr"/>
                <a:tab pos="4022725" algn="r"/>
                <a:tab pos="4114800" algn="r"/>
              </a:tabLst>
            </a:pPr>
            <a:r>
              <a:rPr lang="en-US" sz="2200" dirty="0">
                <a:ea typeface="Noto Sans Symbols"/>
                <a:cs typeface="Noto Sans Symbols"/>
              </a:rPr>
              <a:t>The synod is raising up a group of lay leaders equipped to serve that will assist in addressing clergy shortage. (Synodically authorized Lay Ministers.)</a:t>
            </a:r>
            <a:r>
              <a:rPr lang="en-US" sz="2200" baseline="30000" dirty="0">
                <a:ea typeface="Noto Sans Symbols"/>
                <a:cs typeface="Noto Sans Symbols"/>
              </a:rPr>
              <a:t>7</a:t>
            </a:r>
            <a:endParaRPr lang="en-US" dirty="0"/>
          </a:p>
        </p:txBody>
      </p:sp>
      <p:sp>
        <p:nvSpPr>
          <p:cNvPr id="4" name="TextBox 3">
            <a:extLst>
              <a:ext uri="{FF2B5EF4-FFF2-40B4-BE49-F238E27FC236}">
                <a16:creationId xmlns:a16="http://schemas.microsoft.com/office/drawing/2014/main" id="{041F4774-D370-FBD6-049C-69E793EA61B1}"/>
              </a:ext>
            </a:extLst>
          </p:cNvPr>
          <p:cNvSpPr txBox="1"/>
          <p:nvPr/>
        </p:nvSpPr>
        <p:spPr>
          <a:xfrm>
            <a:off x="2188994" y="6150834"/>
            <a:ext cx="9692238" cy="400110"/>
          </a:xfrm>
          <a:prstGeom prst="rect">
            <a:avLst/>
          </a:prstGeom>
          <a:noFill/>
        </p:spPr>
        <p:txBody>
          <a:bodyPr wrap="square" rtlCol="0">
            <a:spAutoFit/>
          </a:bodyPr>
          <a:lstStyle/>
          <a:p>
            <a:pPr algn="r"/>
            <a:r>
              <a:rPr lang="en-US" sz="2000" dirty="0">
                <a:solidFill>
                  <a:schemeClr val="tx1">
                    <a:lumMod val="50000"/>
                    <a:lumOff val="50000"/>
                  </a:schemeClr>
                </a:solidFill>
              </a:rPr>
              <a:t>THE ROLE OF THE BISHOP: THOUGHTS FROM BISHOP DAVENPORT</a:t>
            </a:r>
          </a:p>
        </p:txBody>
      </p:sp>
    </p:spTree>
    <p:extLst>
      <p:ext uri="{BB962C8B-B14F-4D97-AF65-F5344CB8AC3E}">
        <p14:creationId xmlns:p14="http://schemas.microsoft.com/office/powerpoint/2010/main" val="369675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0378" y="307056"/>
            <a:ext cx="8610600" cy="1293028"/>
          </a:xfrm>
        </p:spPr>
        <p:txBody>
          <a:bodyPr>
            <a:normAutofit/>
          </a:bodyPr>
          <a:lstStyle/>
          <a:p>
            <a:r>
              <a:rPr lang="en-US" sz="3600" dirty="0"/>
              <a:t>How the role is lived out</a:t>
            </a:r>
          </a:p>
        </p:txBody>
      </p:sp>
      <p:sp>
        <p:nvSpPr>
          <p:cNvPr id="3" name="Content Placeholder 2"/>
          <p:cNvSpPr>
            <a:spLocks noGrp="1"/>
          </p:cNvSpPr>
          <p:nvPr>
            <p:ph idx="1"/>
          </p:nvPr>
        </p:nvSpPr>
        <p:spPr>
          <a:xfrm>
            <a:off x="-70651" y="1517001"/>
            <a:ext cx="5975942" cy="4778469"/>
          </a:xfrm>
        </p:spPr>
        <p:txBody>
          <a:bodyPr/>
          <a:lstStyle/>
          <a:p>
            <a:pPr marR="0" lvl="1">
              <a:lnSpc>
                <a:spcPct val="100000"/>
              </a:lnSpc>
              <a:spcBef>
                <a:spcPts val="0"/>
              </a:spcBef>
              <a:spcAft>
                <a:spcPts val="0"/>
              </a:spcAft>
              <a:buFont typeface="Wingdings" pitchFamily="2" charset="2"/>
              <a:buChar char="§"/>
              <a:tabLst>
                <a:tab pos="2286000" algn="ctr"/>
                <a:tab pos="4023360" algn="r"/>
                <a:tab pos="4114800" algn="r"/>
              </a:tabLst>
            </a:pPr>
            <a:r>
              <a:rPr lang="en-US" sz="2400" dirty="0">
                <a:solidFill>
                  <a:srgbClr val="000000"/>
                </a:solidFill>
                <a:ea typeface="Courier New" panose="02070309020205020404" pitchFamily="49" charset="0"/>
                <a:cs typeface="Courier New" panose="02070309020205020404" pitchFamily="49" charset="0"/>
              </a:rPr>
              <a:t>By God’s grace</a:t>
            </a:r>
            <a:endParaRPr lang="en-US" sz="2400" dirty="0">
              <a:effectLst/>
              <a:ea typeface="Courier New" panose="02070309020205020404" pitchFamily="49" charset="0"/>
              <a:cs typeface="Courier New" panose="02070309020205020404" pitchFamily="49" charset="0"/>
            </a:endParaRPr>
          </a:p>
          <a:p>
            <a:pPr marR="0" lvl="1">
              <a:lnSpc>
                <a:spcPct val="100000"/>
              </a:lnSpc>
              <a:spcBef>
                <a:spcPts val="0"/>
              </a:spcBef>
              <a:spcAft>
                <a:spcPts val="0"/>
              </a:spcAft>
              <a:buFont typeface="Wingdings" pitchFamily="2" charset="2"/>
              <a:buChar char="§"/>
              <a:tabLst>
                <a:tab pos="2286000" algn="ctr"/>
                <a:tab pos="4023360" algn="r"/>
                <a:tab pos="4114800" algn="r"/>
              </a:tabLst>
            </a:pPr>
            <a:r>
              <a:rPr lang="en-US" sz="2400" dirty="0">
                <a:solidFill>
                  <a:srgbClr val="000000"/>
                </a:solidFill>
                <a:ea typeface="Courier New" panose="02070309020205020404" pitchFamily="49" charset="0"/>
                <a:cs typeface="Courier New" panose="02070309020205020404" pitchFamily="49" charset="0"/>
              </a:rPr>
              <a:t>With strong faith</a:t>
            </a:r>
            <a:endParaRPr lang="en-US" sz="2400" dirty="0">
              <a:effectLst/>
              <a:ea typeface="Courier New" panose="02070309020205020404" pitchFamily="49" charset="0"/>
              <a:cs typeface="Courier New" panose="02070309020205020404" pitchFamily="49" charset="0"/>
            </a:endParaRPr>
          </a:p>
          <a:p>
            <a:pPr marR="0" lvl="1">
              <a:lnSpc>
                <a:spcPct val="100000"/>
              </a:lnSpc>
              <a:spcBef>
                <a:spcPts val="0"/>
              </a:spcBef>
              <a:spcAft>
                <a:spcPts val="0"/>
              </a:spcAft>
              <a:buFont typeface="Wingdings" pitchFamily="2" charset="2"/>
              <a:buChar char="§"/>
              <a:tabLst>
                <a:tab pos="2286000" algn="ctr"/>
                <a:tab pos="4023360" algn="r"/>
                <a:tab pos="4114800" algn="r"/>
              </a:tabLst>
            </a:pPr>
            <a:r>
              <a:rPr lang="en-US" sz="2400" dirty="0">
                <a:solidFill>
                  <a:srgbClr val="000000"/>
                </a:solidFill>
                <a:ea typeface="Courier New" panose="02070309020205020404" pitchFamily="49" charset="0"/>
                <a:cs typeface="Courier New" panose="02070309020205020404" pitchFamily="49" charset="0"/>
              </a:rPr>
              <a:t>By being surrounded by good staff and good leaders</a:t>
            </a:r>
            <a:endParaRPr lang="en-US" sz="2400" dirty="0">
              <a:effectLst/>
              <a:ea typeface="Courier New" panose="02070309020205020404" pitchFamily="49" charset="0"/>
              <a:cs typeface="Courier New" panose="02070309020205020404" pitchFamily="49" charset="0"/>
            </a:endParaRPr>
          </a:p>
          <a:p>
            <a:pPr marR="0" lvl="1">
              <a:lnSpc>
                <a:spcPct val="100000"/>
              </a:lnSpc>
              <a:spcBef>
                <a:spcPts val="0"/>
              </a:spcBef>
              <a:spcAft>
                <a:spcPts val="0"/>
              </a:spcAft>
              <a:buFont typeface="Wingdings" pitchFamily="2" charset="2"/>
              <a:buChar char="§"/>
              <a:tabLst>
                <a:tab pos="2286000" algn="ctr"/>
                <a:tab pos="4023360" algn="r"/>
                <a:tab pos="4114800" algn="r"/>
              </a:tabLst>
            </a:pPr>
            <a:r>
              <a:rPr lang="en-US" sz="2400" dirty="0">
                <a:solidFill>
                  <a:srgbClr val="000000"/>
                </a:solidFill>
                <a:ea typeface="Courier New" panose="02070309020205020404" pitchFamily="49" charset="0"/>
                <a:cs typeface="Courier New" panose="02070309020205020404" pitchFamily="49" charset="0"/>
              </a:rPr>
              <a:t>Knowing that prayer life is essential and foundational. Begin and end each day and every meeting with prayer.</a:t>
            </a:r>
          </a:p>
          <a:p>
            <a:pPr marR="0" lvl="1">
              <a:lnSpc>
                <a:spcPct val="100000"/>
              </a:lnSpc>
              <a:spcBef>
                <a:spcPts val="0"/>
              </a:spcBef>
              <a:spcAft>
                <a:spcPts val="0"/>
              </a:spcAft>
              <a:buFont typeface="Wingdings" pitchFamily="2" charset="2"/>
              <a:buChar char="§"/>
              <a:tabLst>
                <a:tab pos="2286000" algn="ctr"/>
                <a:tab pos="4023360" algn="r"/>
                <a:tab pos="4114800" algn="r"/>
              </a:tabLst>
            </a:pPr>
            <a:r>
              <a:rPr lang="en-US" sz="2400" dirty="0">
                <a:solidFill>
                  <a:srgbClr val="000000"/>
                </a:solidFill>
                <a:ea typeface="Courier New" panose="02070309020205020404" pitchFamily="49" charset="0"/>
                <a:cs typeface="Courier New" panose="02070309020205020404" pitchFamily="49" charset="0"/>
              </a:rPr>
              <a:t>Modeling  leadership supported by prayer and reflection</a:t>
            </a:r>
            <a:r>
              <a:rPr lang="en-US" sz="2400" dirty="0">
                <a:ea typeface="Courier New" panose="02070309020205020404" pitchFamily="49" charset="0"/>
                <a:cs typeface="Courier New" panose="02070309020205020404" pitchFamily="49" charset="0"/>
              </a:rPr>
              <a:t>. (</a:t>
            </a:r>
            <a:r>
              <a:rPr lang="en-US" sz="2400" dirty="0">
                <a:solidFill>
                  <a:srgbClr val="000000"/>
                </a:solidFill>
                <a:ea typeface="Courier New" panose="02070309020205020404" pitchFamily="49" charset="0"/>
                <a:cs typeface="Courier New" panose="02070309020205020404" pitchFamily="49" charset="0"/>
              </a:rPr>
              <a:t>Jesus</a:t>
            </a:r>
            <a:r>
              <a:rPr lang="en-US" sz="2400" dirty="0">
                <a:ea typeface="Courier New" panose="02070309020205020404" pitchFamily="49" charset="0"/>
                <a:cs typeface="Courier New" panose="02070309020205020404" pitchFamily="49" charset="0"/>
              </a:rPr>
              <a:t> </a:t>
            </a:r>
            <a:r>
              <a:rPr lang="en-US" sz="2400" dirty="0">
                <a:solidFill>
                  <a:srgbClr val="000000"/>
                </a:solidFill>
                <a:ea typeface="Courier New" panose="02070309020205020404" pitchFamily="49" charset="0"/>
                <a:cs typeface="Courier New" panose="02070309020205020404" pitchFamily="49" charset="0"/>
              </a:rPr>
              <a:t>took time away and apart and then made decisions.)</a:t>
            </a:r>
            <a:r>
              <a:rPr lang="en-US" sz="2400" baseline="30000" dirty="0">
                <a:solidFill>
                  <a:srgbClr val="000000"/>
                </a:solidFill>
                <a:ea typeface="Courier New" panose="02070309020205020404" pitchFamily="49" charset="0"/>
                <a:cs typeface="Courier New" panose="02070309020205020404" pitchFamily="49" charset="0"/>
              </a:rPr>
              <a:t>7</a:t>
            </a:r>
            <a:endParaRPr lang="en-US" sz="2400" dirty="0">
              <a:effectLst/>
              <a:ea typeface="Courier New" panose="02070309020205020404" pitchFamily="49" charset="0"/>
              <a:cs typeface="Courier New" panose="02070309020205020404" pitchFamily="49" charset="0"/>
            </a:endParaRPr>
          </a:p>
          <a:p>
            <a:endParaRPr lang="en-US" dirty="0"/>
          </a:p>
        </p:txBody>
      </p:sp>
      <p:sp>
        <p:nvSpPr>
          <p:cNvPr id="4" name="TextBox 3">
            <a:extLst>
              <a:ext uri="{FF2B5EF4-FFF2-40B4-BE49-F238E27FC236}">
                <a16:creationId xmlns:a16="http://schemas.microsoft.com/office/drawing/2014/main" id="{DBCFFBF9-482D-FB8C-CADE-6FE924591827}"/>
              </a:ext>
            </a:extLst>
          </p:cNvPr>
          <p:cNvSpPr txBox="1"/>
          <p:nvPr/>
        </p:nvSpPr>
        <p:spPr>
          <a:xfrm>
            <a:off x="2188994" y="6150834"/>
            <a:ext cx="9692238" cy="400110"/>
          </a:xfrm>
          <a:prstGeom prst="rect">
            <a:avLst/>
          </a:prstGeom>
          <a:noFill/>
        </p:spPr>
        <p:txBody>
          <a:bodyPr wrap="square" rtlCol="0">
            <a:spAutoFit/>
          </a:bodyPr>
          <a:lstStyle/>
          <a:p>
            <a:pPr algn="r"/>
            <a:r>
              <a:rPr lang="en-US" sz="2000" dirty="0">
                <a:solidFill>
                  <a:schemeClr val="tx1">
                    <a:lumMod val="50000"/>
                    <a:lumOff val="50000"/>
                  </a:schemeClr>
                </a:solidFill>
              </a:rPr>
              <a:t>THE ROLE OF THE BISHOP: THOUGHTS FROM BISHOP DAVENPORT</a:t>
            </a:r>
          </a:p>
        </p:txBody>
      </p:sp>
      <p:pic>
        <p:nvPicPr>
          <p:cNvPr id="6" name="Picture 5" descr="A group of people in a church&#10;&#10;Description automatically generated">
            <a:extLst>
              <a:ext uri="{FF2B5EF4-FFF2-40B4-BE49-F238E27FC236}">
                <a16:creationId xmlns:a16="http://schemas.microsoft.com/office/drawing/2014/main" id="{4D790FFB-3F5E-E178-AF52-A08F3FD242B9}"/>
              </a:ext>
            </a:extLst>
          </p:cNvPr>
          <p:cNvPicPr>
            <a:picLocks noChangeAspect="1"/>
          </p:cNvPicPr>
          <p:nvPr/>
        </p:nvPicPr>
        <p:blipFill rotWithShape="1">
          <a:blip r:embed="rId2"/>
          <a:srcRect l="24022" t="795" r="3998" b="32304"/>
          <a:stretch/>
        </p:blipFill>
        <p:spPr>
          <a:xfrm>
            <a:off x="6286710" y="1890583"/>
            <a:ext cx="5594522" cy="3466557"/>
          </a:xfrm>
          <a:prstGeom prst="rect">
            <a:avLst/>
          </a:prstGeom>
          <a:ln>
            <a:solidFill>
              <a:schemeClr val="accent1"/>
            </a:solidFill>
          </a:ln>
        </p:spPr>
      </p:pic>
    </p:spTree>
    <p:extLst>
      <p:ext uri="{BB962C8B-B14F-4D97-AF65-F5344CB8AC3E}">
        <p14:creationId xmlns:p14="http://schemas.microsoft.com/office/powerpoint/2010/main" val="106590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Bishop Davenport’s thoughts on the gifts most needed</a:t>
            </a:r>
          </a:p>
        </p:txBody>
      </p:sp>
      <p:sp>
        <p:nvSpPr>
          <p:cNvPr id="3" name="Content Placeholder 2"/>
          <p:cNvSpPr>
            <a:spLocks noGrp="1"/>
          </p:cNvSpPr>
          <p:nvPr>
            <p:ph idx="1"/>
          </p:nvPr>
        </p:nvSpPr>
        <p:spPr>
          <a:xfrm>
            <a:off x="685800" y="2057401"/>
            <a:ext cx="10820400" cy="4024125"/>
          </a:xfrm>
        </p:spPr>
        <p:txBody>
          <a:bodyPr>
            <a:normAutofit/>
          </a:bodyPr>
          <a:lstStyle/>
          <a:p>
            <a:pPr marL="354013" lvl="1" indent="-317500">
              <a:buFont typeface="Wingdings" pitchFamily="2" charset="2"/>
              <a:buChar char="§"/>
            </a:pPr>
            <a:r>
              <a:rPr lang="en-US" sz="2400" dirty="0"/>
              <a:t>Administration</a:t>
            </a:r>
          </a:p>
          <a:p>
            <a:pPr marL="354013" lvl="1" indent="-317500">
              <a:buFont typeface="Wingdings" pitchFamily="2" charset="2"/>
              <a:buChar char="§"/>
            </a:pPr>
            <a:r>
              <a:rPr lang="en-US" sz="2400" dirty="0"/>
              <a:t>Knowing (learning) how systems work (ELCA, synod, congregations)</a:t>
            </a:r>
          </a:p>
          <a:p>
            <a:pPr marL="354013" lvl="1" indent="-317500">
              <a:buFont typeface="Wingdings" pitchFamily="2" charset="2"/>
              <a:buChar char="§"/>
            </a:pPr>
            <a:r>
              <a:rPr lang="en-US" sz="2400" dirty="0"/>
              <a:t>Ability to build relationships and work with a wide variety of people.</a:t>
            </a:r>
          </a:p>
          <a:p>
            <a:pPr marL="354013" lvl="1" indent="-317500">
              <a:buFont typeface="Wingdings" pitchFamily="2" charset="2"/>
              <a:buChar char="§"/>
            </a:pPr>
            <a:r>
              <a:rPr lang="en-US" sz="2400" dirty="0"/>
              <a:t>Willingness to get to know all of the players</a:t>
            </a:r>
          </a:p>
          <a:p>
            <a:pPr marL="354013" lvl="1" indent="-317500">
              <a:buFont typeface="Wingdings" pitchFamily="2" charset="2"/>
              <a:buChar char="§"/>
            </a:pPr>
            <a:r>
              <a:rPr lang="en-US" sz="2400" dirty="0"/>
              <a:t>Knowledge of budget building</a:t>
            </a:r>
          </a:p>
          <a:p>
            <a:pPr marL="354013" lvl="1" indent="-317500">
              <a:buFont typeface="Wingdings" pitchFamily="2" charset="2"/>
              <a:buChar char="§"/>
            </a:pPr>
            <a:r>
              <a:rPr lang="en-US" sz="2400" dirty="0"/>
              <a:t>Willingness to show up</a:t>
            </a:r>
          </a:p>
          <a:p>
            <a:pPr marL="354013" lvl="1" indent="-317500">
              <a:buFont typeface="Wingdings" pitchFamily="2" charset="2"/>
              <a:buChar char="§"/>
            </a:pPr>
            <a:r>
              <a:rPr lang="en-US" sz="2400" dirty="0"/>
              <a:t>Have a spirit wide open to loving </a:t>
            </a:r>
          </a:p>
          <a:p>
            <a:pPr marL="36513" indent="0">
              <a:buNone/>
            </a:pPr>
            <a:endParaRPr lang="en-US" sz="500" dirty="0"/>
          </a:p>
          <a:p>
            <a:pPr marL="36513" indent="0" algn="ctr">
              <a:buNone/>
            </a:pPr>
            <a:r>
              <a:rPr lang="en-US" sz="2800" i="1" dirty="0"/>
              <a:t>“Your gifts will make room for you.”</a:t>
            </a:r>
            <a:r>
              <a:rPr lang="en-US" sz="2800" i="1" baseline="30000" dirty="0"/>
              <a:t>7</a:t>
            </a:r>
            <a:endParaRPr lang="en-US" sz="2800" i="1" dirty="0"/>
          </a:p>
        </p:txBody>
      </p:sp>
      <p:sp>
        <p:nvSpPr>
          <p:cNvPr id="4" name="TextBox 3">
            <a:extLst>
              <a:ext uri="{FF2B5EF4-FFF2-40B4-BE49-F238E27FC236}">
                <a16:creationId xmlns:a16="http://schemas.microsoft.com/office/drawing/2014/main" id="{3B3CE40B-6475-8F53-681A-C7323E631CE8}"/>
              </a:ext>
            </a:extLst>
          </p:cNvPr>
          <p:cNvSpPr txBox="1"/>
          <p:nvPr/>
        </p:nvSpPr>
        <p:spPr>
          <a:xfrm>
            <a:off x="2188994" y="6150834"/>
            <a:ext cx="9692238" cy="400110"/>
          </a:xfrm>
          <a:prstGeom prst="rect">
            <a:avLst/>
          </a:prstGeom>
          <a:noFill/>
        </p:spPr>
        <p:txBody>
          <a:bodyPr wrap="square" rtlCol="0">
            <a:spAutoFit/>
          </a:bodyPr>
          <a:lstStyle/>
          <a:p>
            <a:pPr algn="r"/>
            <a:r>
              <a:rPr lang="en-US" sz="2000" dirty="0">
                <a:solidFill>
                  <a:schemeClr val="tx1">
                    <a:lumMod val="50000"/>
                    <a:lumOff val="50000"/>
                  </a:schemeClr>
                </a:solidFill>
              </a:rPr>
              <a:t>THE ROLE OF THE BISHOP: THOUGHTS FROM BISHOP DAVENPORT</a:t>
            </a:r>
          </a:p>
        </p:txBody>
      </p:sp>
    </p:spTree>
    <p:extLst>
      <p:ext uri="{BB962C8B-B14F-4D97-AF65-F5344CB8AC3E}">
        <p14:creationId xmlns:p14="http://schemas.microsoft.com/office/powerpoint/2010/main" val="354760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678" y="307056"/>
            <a:ext cx="11036643" cy="1293028"/>
          </a:xfrm>
        </p:spPr>
        <p:txBody>
          <a:bodyPr>
            <a:normAutofit/>
          </a:bodyPr>
          <a:lstStyle/>
          <a:p>
            <a:r>
              <a:rPr lang="en-US" sz="3200" dirty="0"/>
              <a:t>Groups &amp; Ministries the bishop </a:t>
            </a:r>
            <a:br>
              <a:rPr lang="en-US" sz="3200" dirty="0"/>
            </a:br>
            <a:r>
              <a:rPr lang="en-US" sz="3200" dirty="0"/>
              <a:t>connects with regularly</a:t>
            </a:r>
          </a:p>
        </p:txBody>
      </p:sp>
      <p:sp>
        <p:nvSpPr>
          <p:cNvPr id="3" name="Content Placeholder 2"/>
          <p:cNvSpPr>
            <a:spLocks noGrp="1"/>
          </p:cNvSpPr>
          <p:nvPr>
            <p:ph idx="1"/>
          </p:nvPr>
        </p:nvSpPr>
        <p:spPr>
          <a:xfrm>
            <a:off x="685800" y="2150772"/>
            <a:ext cx="10820400" cy="4400172"/>
          </a:xfrm>
        </p:spPr>
        <p:txBody>
          <a:bodyPr>
            <a:normAutofit/>
          </a:bodyPr>
          <a:lstStyle/>
          <a:p>
            <a:pPr marL="11113" lvl="1" indent="0">
              <a:lnSpc>
                <a:spcPct val="120000"/>
              </a:lnSpc>
              <a:buNone/>
            </a:pPr>
            <a:r>
              <a:rPr lang="en-US" dirty="0"/>
              <a:t>Throughout the year the bishop meets with a variety of groups, task forces, committees and boards. Many of these commitments are mandated by the synod or organizational constitutions such as the Synod Council, the Conference of Bishops and United Lutheran Seminary. Others are based on the current organizational structure of the synod. Additionally, each bishop may find that they are invited to participate on a committee or board based on their personal gifts and interests. </a:t>
            </a:r>
          </a:p>
        </p:txBody>
      </p:sp>
      <p:sp>
        <p:nvSpPr>
          <p:cNvPr id="5" name="TextBox 4">
            <a:extLst>
              <a:ext uri="{FF2B5EF4-FFF2-40B4-BE49-F238E27FC236}">
                <a16:creationId xmlns:a16="http://schemas.microsoft.com/office/drawing/2014/main" id="{1C24024B-08DC-B73B-4521-086F61FF3A95}"/>
              </a:ext>
            </a:extLst>
          </p:cNvPr>
          <p:cNvSpPr txBox="1"/>
          <p:nvPr/>
        </p:nvSpPr>
        <p:spPr>
          <a:xfrm>
            <a:off x="2188994" y="6225970"/>
            <a:ext cx="9692238" cy="400110"/>
          </a:xfrm>
          <a:prstGeom prst="rect">
            <a:avLst/>
          </a:prstGeom>
          <a:noFill/>
        </p:spPr>
        <p:txBody>
          <a:bodyPr wrap="square" rtlCol="0">
            <a:spAutoFit/>
          </a:bodyPr>
          <a:lstStyle/>
          <a:p>
            <a:pPr algn="r"/>
            <a:r>
              <a:rPr lang="en-US" sz="2000" dirty="0">
                <a:solidFill>
                  <a:schemeClr val="tx1">
                    <a:lumMod val="50000"/>
                    <a:lumOff val="50000"/>
                  </a:schemeClr>
                </a:solidFill>
              </a:rPr>
              <a:t>THE ROLE OF THE BISHOP</a:t>
            </a:r>
          </a:p>
        </p:txBody>
      </p:sp>
    </p:spTree>
    <p:extLst>
      <p:ext uri="{BB962C8B-B14F-4D97-AF65-F5344CB8AC3E}">
        <p14:creationId xmlns:p14="http://schemas.microsoft.com/office/powerpoint/2010/main" val="417914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2F4FF3-7FE2-6C0B-3FEB-180F41029E92}"/>
              </a:ext>
            </a:extLst>
          </p:cNvPr>
          <p:cNvSpPr txBox="1">
            <a:spLocks/>
          </p:cNvSpPr>
          <p:nvPr/>
        </p:nvSpPr>
        <p:spPr>
          <a:xfrm>
            <a:off x="706467" y="422966"/>
            <a:ext cx="11036643"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200" dirty="0"/>
              <a:t>Synod teams and committees</a:t>
            </a:r>
            <a:r>
              <a:rPr lang="en-US" sz="3200" baseline="30000" dirty="0"/>
              <a:t>12</a:t>
            </a:r>
            <a:endParaRPr lang="en-US" sz="3200" dirty="0"/>
          </a:p>
        </p:txBody>
      </p:sp>
      <p:sp>
        <p:nvSpPr>
          <p:cNvPr id="6" name="Title 5">
            <a:extLst>
              <a:ext uri="{FF2B5EF4-FFF2-40B4-BE49-F238E27FC236}">
                <a16:creationId xmlns:a16="http://schemas.microsoft.com/office/drawing/2014/main" id="{109C9930-4A48-0E04-3322-1FA76FC5C5AD}"/>
              </a:ext>
            </a:extLst>
          </p:cNvPr>
          <p:cNvSpPr>
            <a:spLocks noGrp="1"/>
          </p:cNvSpPr>
          <p:nvPr>
            <p:ph type="title"/>
          </p:nvPr>
        </p:nvSpPr>
        <p:spPr>
          <a:xfrm>
            <a:off x="685800" y="1493947"/>
            <a:ext cx="10820400" cy="434663"/>
          </a:xfrm>
        </p:spPr>
        <p:txBody>
          <a:bodyPr>
            <a:noAutofit/>
          </a:bodyPr>
          <a:lstStyle/>
          <a:p>
            <a:pPr algn="ctr"/>
            <a:r>
              <a:rPr lang="en-US" sz="2400" b="1" cap="none" dirty="0"/>
              <a:t>Office of the Bishop</a:t>
            </a:r>
          </a:p>
        </p:txBody>
      </p:sp>
      <p:sp>
        <p:nvSpPr>
          <p:cNvPr id="7" name="Content Placeholder 6">
            <a:extLst>
              <a:ext uri="{FF2B5EF4-FFF2-40B4-BE49-F238E27FC236}">
                <a16:creationId xmlns:a16="http://schemas.microsoft.com/office/drawing/2014/main" id="{FE65412E-421A-A9D7-913D-6411C966D1C2}"/>
              </a:ext>
            </a:extLst>
          </p:cNvPr>
          <p:cNvSpPr>
            <a:spLocks noGrp="1"/>
          </p:cNvSpPr>
          <p:nvPr>
            <p:ph sz="half" idx="1"/>
          </p:nvPr>
        </p:nvSpPr>
        <p:spPr>
          <a:xfrm>
            <a:off x="685800" y="2065769"/>
            <a:ext cx="5334000" cy="4024125"/>
          </a:xfrm>
          <a:ln>
            <a:solidFill>
              <a:schemeClr val="accent2"/>
            </a:solidFill>
          </a:ln>
        </p:spPr>
        <p:txBody>
          <a:bodyPr>
            <a:normAutofit/>
          </a:bodyPr>
          <a:lstStyle/>
          <a:p>
            <a:pPr marR="0">
              <a:lnSpc>
                <a:spcPct val="110000"/>
              </a:lnSpc>
              <a:spcBef>
                <a:spcPts val="0"/>
              </a:spcBef>
              <a:spcAft>
                <a:spcPts val="0"/>
              </a:spcAft>
              <a:buFont typeface="Wingdings" pitchFamily="2" charset="2"/>
              <a:buChar char="Ø"/>
            </a:pPr>
            <a:r>
              <a:rPr lang="en-US" sz="2000" dirty="0">
                <a:effectLst/>
                <a:ea typeface="Times New Roman" panose="02020603050405020304" pitchFamily="18" charset="0"/>
              </a:rPr>
              <a:t>Synod Council</a:t>
            </a:r>
          </a:p>
          <a:p>
            <a:pPr marL="576263" lvl="1" indent="-346075">
              <a:lnSpc>
                <a:spcPct val="110000"/>
              </a:lnSpc>
              <a:spcBef>
                <a:spcPts val="0"/>
              </a:spcBef>
              <a:buFont typeface="Symbol" pitchFamily="2" charset="2"/>
              <a:buChar char=""/>
            </a:pPr>
            <a:r>
              <a:rPr lang="en-US" dirty="0">
                <a:effectLst/>
                <a:ea typeface="Times New Roman" panose="02020603050405020304" pitchFamily="18" charset="0"/>
              </a:rPr>
              <a:t>Administration</a:t>
            </a:r>
          </a:p>
          <a:p>
            <a:pPr marL="576263" lvl="1" indent="-346075">
              <a:lnSpc>
                <a:spcPct val="110000"/>
              </a:lnSpc>
              <a:spcBef>
                <a:spcPts val="0"/>
              </a:spcBef>
              <a:buFont typeface="Symbol" pitchFamily="2" charset="2"/>
              <a:buChar char=""/>
            </a:pPr>
            <a:r>
              <a:rPr lang="en-US" dirty="0">
                <a:effectLst/>
                <a:ea typeface="Times New Roman" panose="02020603050405020304" pitchFamily="18" charset="0"/>
              </a:rPr>
              <a:t>Audit Committee</a:t>
            </a:r>
          </a:p>
          <a:p>
            <a:pPr marL="576263" lvl="1" indent="-346075">
              <a:lnSpc>
                <a:spcPct val="110000"/>
              </a:lnSpc>
              <a:spcBef>
                <a:spcPts val="0"/>
              </a:spcBef>
              <a:buFont typeface="Symbol" pitchFamily="2" charset="2"/>
              <a:buChar char=""/>
            </a:pPr>
            <a:r>
              <a:rPr lang="en-US" dirty="0">
                <a:effectLst/>
                <a:ea typeface="Times New Roman" panose="02020603050405020304" pitchFamily="18" charset="0"/>
              </a:rPr>
              <a:t>Constitution Committee</a:t>
            </a:r>
          </a:p>
          <a:p>
            <a:pPr marL="576263" lvl="1" indent="-346075">
              <a:lnSpc>
                <a:spcPct val="110000"/>
              </a:lnSpc>
              <a:spcBef>
                <a:spcPts val="0"/>
              </a:spcBef>
              <a:buFont typeface="Symbol" pitchFamily="2" charset="2"/>
              <a:buChar char=""/>
            </a:pPr>
            <a:r>
              <a:rPr lang="en-US" dirty="0">
                <a:effectLst/>
                <a:ea typeface="Times New Roman" panose="02020603050405020304" pitchFamily="18" charset="0"/>
              </a:rPr>
              <a:t>Consultation Committee</a:t>
            </a:r>
          </a:p>
          <a:p>
            <a:pPr marL="576263" lvl="1" indent="-346075">
              <a:lnSpc>
                <a:spcPct val="110000"/>
              </a:lnSpc>
              <a:spcBef>
                <a:spcPts val="0"/>
              </a:spcBef>
              <a:buFont typeface="Symbol" pitchFamily="2" charset="2"/>
              <a:buChar char=""/>
            </a:pPr>
            <a:r>
              <a:rPr lang="en-US" dirty="0">
                <a:effectLst/>
                <a:ea typeface="Times New Roman" panose="02020603050405020304" pitchFamily="18" charset="0"/>
              </a:rPr>
              <a:t>Executive Committee</a:t>
            </a:r>
          </a:p>
          <a:p>
            <a:pPr marL="576263" lvl="1" indent="-346075">
              <a:lnSpc>
                <a:spcPct val="110000"/>
              </a:lnSpc>
              <a:spcBef>
                <a:spcPts val="0"/>
              </a:spcBef>
              <a:buFont typeface="Symbol" pitchFamily="2" charset="2"/>
              <a:buChar char=""/>
            </a:pPr>
            <a:r>
              <a:rPr lang="en-US" dirty="0">
                <a:effectLst/>
                <a:ea typeface="Times New Roman" panose="02020603050405020304" pitchFamily="18" charset="0"/>
              </a:rPr>
              <a:t>Finance Committee	</a:t>
            </a:r>
          </a:p>
          <a:p>
            <a:pPr marL="576263" lvl="1" indent="-346075">
              <a:lnSpc>
                <a:spcPct val="110000"/>
              </a:lnSpc>
              <a:spcBef>
                <a:spcPts val="0"/>
              </a:spcBef>
              <a:buFont typeface="Symbol" pitchFamily="2" charset="2"/>
              <a:buChar char=""/>
            </a:pPr>
            <a:r>
              <a:rPr lang="en-US" dirty="0">
                <a:effectLst/>
                <a:ea typeface="Times New Roman" panose="02020603050405020304" pitchFamily="18" charset="0"/>
              </a:rPr>
              <a:t>Investment Committee</a:t>
            </a:r>
          </a:p>
          <a:p>
            <a:pPr marL="576263" lvl="1" indent="-346075">
              <a:lnSpc>
                <a:spcPct val="110000"/>
              </a:lnSpc>
              <a:spcBef>
                <a:spcPts val="0"/>
              </a:spcBef>
              <a:buFont typeface="Symbol" pitchFamily="2" charset="2"/>
              <a:buChar char=""/>
            </a:pPr>
            <a:r>
              <a:rPr lang="en-US" dirty="0">
                <a:effectLst/>
                <a:ea typeface="Times New Roman" panose="02020603050405020304" pitchFamily="18" charset="0"/>
              </a:rPr>
              <a:t>Nominating Committee</a:t>
            </a:r>
          </a:p>
          <a:p>
            <a:pPr marL="333375" marR="0" indent="-333375">
              <a:lnSpc>
                <a:spcPct val="110000"/>
              </a:lnSpc>
              <a:spcBef>
                <a:spcPts val="800"/>
              </a:spcBef>
              <a:spcAft>
                <a:spcPts val="0"/>
              </a:spcAft>
              <a:buFont typeface="Wingdings" pitchFamily="2" charset="2"/>
              <a:buChar char="Ø"/>
            </a:pPr>
            <a:r>
              <a:rPr lang="en-US" sz="2000" dirty="0">
                <a:effectLst/>
                <a:ea typeface="Times New Roman" panose="02020603050405020304" pitchFamily="18" charset="0"/>
              </a:rPr>
              <a:t>Process for Holy Closure of Congregations </a:t>
            </a:r>
          </a:p>
          <a:p>
            <a:pPr marL="576263" lvl="1" indent="-346075">
              <a:lnSpc>
                <a:spcPct val="120000"/>
              </a:lnSpc>
              <a:spcBef>
                <a:spcPts val="0"/>
              </a:spcBef>
              <a:buFont typeface="Symbol" pitchFamily="2" charset="2"/>
              <a:buChar char=""/>
            </a:pPr>
            <a:endParaRPr lang="en-US" sz="2200" dirty="0">
              <a:effectLst/>
              <a:ea typeface="Times New Roman" panose="02020603050405020304" pitchFamily="18" charset="0"/>
            </a:endParaRPr>
          </a:p>
          <a:p>
            <a:pPr marL="0" marR="0" indent="0">
              <a:lnSpc>
                <a:spcPct val="120000"/>
              </a:lnSpc>
              <a:spcBef>
                <a:spcPts val="0"/>
              </a:spcBef>
              <a:spcAft>
                <a:spcPts val="0"/>
              </a:spcAft>
              <a:buNone/>
            </a:pPr>
            <a:endParaRPr lang="en-US" dirty="0">
              <a:effectLst/>
              <a:ea typeface="Times New Roman" panose="02020603050405020304" pitchFamily="18" charset="0"/>
            </a:endParaRPr>
          </a:p>
        </p:txBody>
      </p:sp>
      <p:sp>
        <p:nvSpPr>
          <p:cNvPr id="8" name="Content Placeholder 7">
            <a:extLst>
              <a:ext uri="{FF2B5EF4-FFF2-40B4-BE49-F238E27FC236}">
                <a16:creationId xmlns:a16="http://schemas.microsoft.com/office/drawing/2014/main" id="{F2567F24-834B-B1B1-937B-00B8FD786520}"/>
              </a:ext>
            </a:extLst>
          </p:cNvPr>
          <p:cNvSpPr>
            <a:spLocks noGrp="1"/>
          </p:cNvSpPr>
          <p:nvPr>
            <p:ph sz="half" idx="2"/>
          </p:nvPr>
        </p:nvSpPr>
        <p:spPr>
          <a:xfrm>
            <a:off x="6409110" y="2065769"/>
            <a:ext cx="5334000" cy="4024125"/>
          </a:xfrm>
          <a:ln>
            <a:solidFill>
              <a:schemeClr val="accent2"/>
            </a:solidFill>
          </a:ln>
        </p:spPr>
        <p:txBody>
          <a:bodyPr>
            <a:normAutofit/>
          </a:bodyPr>
          <a:lstStyle/>
          <a:p>
            <a:pPr marL="293688" indent="-293688">
              <a:lnSpc>
                <a:spcPct val="110000"/>
              </a:lnSpc>
              <a:buFont typeface="Wingdings" pitchFamily="2" charset="2"/>
              <a:buChar char="Ø"/>
            </a:pPr>
            <a:r>
              <a:rPr lang="en-US" sz="2000" dirty="0">
                <a:effectLst/>
                <a:ea typeface="Times New Roman" panose="02020603050405020304" pitchFamily="18" charset="0"/>
              </a:rPr>
              <a:t>Council Officers Network</a:t>
            </a:r>
          </a:p>
          <a:p>
            <a:pPr marL="293688" marR="0" indent="-293688">
              <a:lnSpc>
                <a:spcPct val="110000"/>
              </a:lnSpc>
              <a:spcAft>
                <a:spcPts val="0"/>
              </a:spcAft>
              <a:buFont typeface="Wingdings" pitchFamily="2" charset="2"/>
              <a:buChar char="Ø"/>
            </a:pPr>
            <a:r>
              <a:rPr lang="en-US" sz="2000" dirty="0">
                <a:effectLst/>
                <a:ea typeface="Times New Roman" panose="02020603050405020304" pitchFamily="18" charset="0"/>
              </a:rPr>
              <a:t>Committee of Deans and Eight Conference Networks  </a:t>
            </a:r>
          </a:p>
          <a:p>
            <a:pPr marL="293688" marR="0" indent="-293688">
              <a:lnSpc>
                <a:spcPct val="110000"/>
              </a:lnSpc>
              <a:spcAft>
                <a:spcPts val="0"/>
              </a:spcAft>
              <a:buFont typeface="Wingdings" pitchFamily="2" charset="2"/>
              <a:buChar char="Ø"/>
            </a:pPr>
            <a:r>
              <a:rPr lang="en-US" sz="2000" dirty="0">
                <a:effectLst/>
                <a:ea typeface="Times New Roman" panose="02020603050405020304" pitchFamily="18" charset="0"/>
              </a:rPr>
              <a:t>Transition Ministry Development Team</a:t>
            </a:r>
          </a:p>
          <a:p>
            <a:pPr marL="293688" marR="0" indent="-293688">
              <a:lnSpc>
                <a:spcPct val="110000"/>
              </a:lnSpc>
              <a:spcAft>
                <a:spcPts val="0"/>
              </a:spcAft>
              <a:buFont typeface="Wingdings" pitchFamily="2" charset="2"/>
              <a:buChar char="Ø"/>
            </a:pPr>
            <a:r>
              <a:rPr lang="en-US" sz="2000" dirty="0">
                <a:effectLst/>
                <a:ea typeface="Times New Roman" panose="02020603050405020304" pitchFamily="18" charset="0"/>
              </a:rPr>
              <a:t>Intentional Interim Ministry </a:t>
            </a:r>
          </a:p>
          <a:p>
            <a:pPr marL="293688" marR="0" indent="-293688">
              <a:lnSpc>
                <a:spcPct val="110000"/>
              </a:lnSpc>
              <a:spcAft>
                <a:spcPts val="0"/>
              </a:spcAft>
              <a:buFont typeface="Wingdings" pitchFamily="2" charset="2"/>
              <a:buChar char="Ø"/>
            </a:pPr>
            <a:r>
              <a:rPr lang="en-US" sz="2000" dirty="0">
                <a:effectLst/>
                <a:ea typeface="Times New Roman" panose="02020603050405020304" pitchFamily="18" charset="0"/>
              </a:rPr>
              <a:t>Bishop Election Teams</a:t>
            </a:r>
          </a:p>
          <a:p>
            <a:pPr marL="525463" marR="0" lvl="0" indent="-295275">
              <a:lnSpc>
                <a:spcPct val="110000"/>
              </a:lnSpc>
              <a:spcBef>
                <a:spcPts val="0"/>
              </a:spcBef>
              <a:spcAft>
                <a:spcPts val="0"/>
              </a:spcAft>
              <a:buFont typeface="Symbol" pitchFamily="2" charset="2"/>
              <a:buChar char=""/>
            </a:pPr>
            <a:r>
              <a:rPr lang="en-US" sz="2000" dirty="0">
                <a:effectLst/>
                <a:ea typeface="Times New Roman" panose="02020603050405020304" pitchFamily="18" charset="0"/>
              </a:rPr>
              <a:t>Transition</a:t>
            </a:r>
          </a:p>
          <a:p>
            <a:pPr marL="525463" marR="0" lvl="0" indent="-295275">
              <a:lnSpc>
                <a:spcPct val="110000"/>
              </a:lnSpc>
              <a:spcBef>
                <a:spcPts val="0"/>
              </a:spcBef>
              <a:spcAft>
                <a:spcPts val="0"/>
              </a:spcAft>
              <a:buFont typeface="Symbol" pitchFamily="2" charset="2"/>
              <a:buChar char=""/>
            </a:pPr>
            <a:r>
              <a:rPr lang="en-US" sz="2000" dirty="0">
                <a:effectLst/>
                <a:ea typeface="Times New Roman" panose="02020603050405020304" pitchFamily="18" charset="0"/>
              </a:rPr>
              <a:t>Discernment</a:t>
            </a:r>
          </a:p>
          <a:p>
            <a:pPr marL="525463" marR="0" lvl="0" indent="-295275">
              <a:lnSpc>
                <a:spcPct val="110000"/>
              </a:lnSpc>
              <a:spcBef>
                <a:spcPts val="0"/>
              </a:spcBef>
              <a:spcAft>
                <a:spcPts val="0"/>
              </a:spcAft>
              <a:buFont typeface="Symbol" pitchFamily="2" charset="2"/>
              <a:buChar char=""/>
            </a:pPr>
            <a:r>
              <a:rPr lang="en-US" sz="2000" dirty="0">
                <a:effectLst/>
                <a:ea typeface="Times New Roman" panose="02020603050405020304" pitchFamily="18" charset="0"/>
              </a:rPr>
              <a:t>Election</a:t>
            </a:r>
          </a:p>
          <a:p>
            <a:endParaRPr lang="en-US" dirty="0"/>
          </a:p>
        </p:txBody>
      </p:sp>
      <p:sp>
        <p:nvSpPr>
          <p:cNvPr id="9" name="TextBox 8">
            <a:extLst>
              <a:ext uri="{FF2B5EF4-FFF2-40B4-BE49-F238E27FC236}">
                <a16:creationId xmlns:a16="http://schemas.microsoft.com/office/drawing/2014/main" id="{35151F27-7D0C-48AD-A385-6F654320B9A4}"/>
              </a:ext>
            </a:extLst>
          </p:cNvPr>
          <p:cNvSpPr txBox="1"/>
          <p:nvPr/>
        </p:nvSpPr>
        <p:spPr>
          <a:xfrm>
            <a:off x="2188994" y="6225970"/>
            <a:ext cx="9692238" cy="400110"/>
          </a:xfrm>
          <a:prstGeom prst="rect">
            <a:avLst/>
          </a:prstGeom>
          <a:noFill/>
        </p:spPr>
        <p:txBody>
          <a:bodyPr wrap="square" rtlCol="0">
            <a:spAutoFit/>
          </a:bodyPr>
          <a:lstStyle/>
          <a:p>
            <a:pPr algn="r"/>
            <a:r>
              <a:rPr lang="en-US" sz="2000" dirty="0">
                <a:solidFill>
                  <a:schemeClr val="tx1">
                    <a:lumMod val="50000"/>
                    <a:lumOff val="50000"/>
                  </a:schemeClr>
                </a:solidFill>
              </a:rPr>
              <a:t>THE ROLE OF THE BISHOP: TEAMS AND COMMITTEES</a:t>
            </a:r>
          </a:p>
        </p:txBody>
      </p:sp>
    </p:spTree>
    <p:extLst>
      <p:ext uri="{BB962C8B-B14F-4D97-AF65-F5344CB8AC3E}">
        <p14:creationId xmlns:p14="http://schemas.microsoft.com/office/powerpoint/2010/main" val="181555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E65412E-421A-A9D7-913D-6411C966D1C2}"/>
              </a:ext>
            </a:extLst>
          </p:cNvPr>
          <p:cNvSpPr>
            <a:spLocks noGrp="1"/>
          </p:cNvSpPr>
          <p:nvPr>
            <p:ph sz="half" idx="1"/>
          </p:nvPr>
        </p:nvSpPr>
        <p:spPr>
          <a:xfrm>
            <a:off x="685800" y="1769555"/>
            <a:ext cx="5334000" cy="4024125"/>
          </a:xfrm>
          <a:ln>
            <a:solidFill>
              <a:schemeClr val="accent2"/>
            </a:solidFill>
          </a:ln>
        </p:spPr>
        <p:txBody>
          <a:bodyPr>
            <a:normAutofit fontScale="92500"/>
          </a:bodyPr>
          <a:lstStyle/>
          <a:p>
            <a:pPr marL="0" marR="0" indent="0" algn="ctr">
              <a:lnSpc>
                <a:spcPct val="120000"/>
              </a:lnSpc>
              <a:spcBef>
                <a:spcPts val="0"/>
              </a:spcBef>
              <a:spcAft>
                <a:spcPts val="0"/>
              </a:spcAft>
              <a:buNone/>
            </a:pPr>
            <a:r>
              <a:rPr lang="en-US" b="1" dirty="0">
                <a:effectLst/>
                <a:ea typeface="Times New Roman" panose="02020603050405020304" pitchFamily="18" charset="0"/>
              </a:rPr>
              <a:t>Communications/Mission Interpretation</a:t>
            </a:r>
          </a:p>
          <a:p>
            <a:pPr marR="0">
              <a:lnSpc>
                <a:spcPct val="100000"/>
              </a:lnSpc>
              <a:spcBef>
                <a:spcPts val="0"/>
              </a:spcBef>
              <a:spcAft>
                <a:spcPts val="1000"/>
              </a:spcAft>
              <a:buFont typeface="Wingdings" pitchFamily="2" charset="2"/>
              <a:buChar char="Ø"/>
            </a:pPr>
            <a:r>
              <a:rPr lang="en-US" dirty="0">
                <a:effectLst/>
                <a:ea typeface="Times New Roman" panose="02020603050405020304" pitchFamily="18" charset="0"/>
              </a:rPr>
              <a:t>Congregation Communicators Network</a:t>
            </a:r>
          </a:p>
          <a:p>
            <a:pPr marR="0">
              <a:lnSpc>
                <a:spcPct val="100000"/>
              </a:lnSpc>
              <a:spcBef>
                <a:spcPts val="0"/>
              </a:spcBef>
              <a:spcAft>
                <a:spcPts val="1000"/>
              </a:spcAft>
              <a:buFont typeface="Wingdings" pitchFamily="2" charset="2"/>
              <a:buChar char="Ø"/>
            </a:pPr>
            <a:r>
              <a:rPr lang="en-US" dirty="0">
                <a:effectLst/>
                <a:ea typeface="Times New Roman" panose="02020603050405020304" pitchFamily="18" charset="0"/>
              </a:rPr>
              <a:t>Assembly/Event Media Team</a:t>
            </a:r>
          </a:p>
          <a:p>
            <a:pPr marR="0">
              <a:lnSpc>
                <a:spcPct val="100000"/>
              </a:lnSpc>
              <a:spcBef>
                <a:spcPts val="0"/>
              </a:spcBef>
              <a:spcAft>
                <a:spcPts val="1000"/>
              </a:spcAft>
              <a:buFont typeface="Wingdings" pitchFamily="2" charset="2"/>
              <a:buChar char="Ø"/>
            </a:pPr>
            <a:r>
              <a:rPr lang="en-US" dirty="0">
                <a:effectLst/>
                <a:ea typeface="Times New Roman" panose="02020603050405020304" pitchFamily="18" charset="0"/>
              </a:rPr>
              <a:t>Now Normal Colleague Group</a:t>
            </a:r>
          </a:p>
          <a:p>
            <a:pPr marR="0">
              <a:lnSpc>
                <a:spcPct val="100000"/>
              </a:lnSpc>
              <a:spcBef>
                <a:spcPts val="0"/>
              </a:spcBef>
              <a:spcAft>
                <a:spcPts val="1000"/>
              </a:spcAft>
              <a:buFont typeface="Wingdings" pitchFamily="2" charset="2"/>
              <a:buChar char="Ø"/>
            </a:pPr>
            <a:endParaRPr lang="en-US" dirty="0">
              <a:ea typeface="Times New Roman" panose="02020603050405020304" pitchFamily="18" charset="0"/>
            </a:endParaRPr>
          </a:p>
          <a:p>
            <a:pPr marL="0" marR="0" indent="0" algn="ctr">
              <a:lnSpc>
                <a:spcPct val="120000"/>
              </a:lnSpc>
              <a:spcBef>
                <a:spcPts val="0"/>
              </a:spcBef>
              <a:spcAft>
                <a:spcPts val="0"/>
              </a:spcAft>
              <a:buNone/>
            </a:pPr>
            <a:r>
              <a:rPr lang="en-US" b="1" dirty="0">
                <a:effectLst/>
                <a:ea typeface="Times New Roman" panose="02020603050405020304" pitchFamily="18" charset="0"/>
              </a:rPr>
              <a:t>Finance and Development</a:t>
            </a:r>
          </a:p>
          <a:p>
            <a:pPr marR="0">
              <a:lnSpc>
                <a:spcPct val="120000"/>
              </a:lnSpc>
              <a:spcBef>
                <a:spcPts val="0"/>
              </a:spcBef>
              <a:spcAft>
                <a:spcPts val="0"/>
              </a:spcAft>
              <a:buFont typeface="Wingdings" pitchFamily="2" charset="2"/>
              <a:buChar char="Ø"/>
            </a:pPr>
            <a:r>
              <a:rPr lang="en-US" dirty="0">
                <a:effectLst/>
                <a:ea typeface="Times New Roman" panose="02020603050405020304" pitchFamily="18" charset="0"/>
              </a:rPr>
              <a:t>Finance Committee</a:t>
            </a:r>
          </a:p>
          <a:p>
            <a:pPr marR="0">
              <a:lnSpc>
                <a:spcPct val="120000"/>
              </a:lnSpc>
              <a:spcBef>
                <a:spcPts val="0"/>
              </a:spcBef>
              <a:spcAft>
                <a:spcPts val="0"/>
              </a:spcAft>
              <a:buFont typeface="Wingdings" pitchFamily="2" charset="2"/>
              <a:buChar char="Ø"/>
            </a:pPr>
            <a:r>
              <a:rPr lang="en-US" dirty="0">
                <a:effectLst/>
                <a:ea typeface="Times New Roman" panose="02020603050405020304" pitchFamily="18" charset="0"/>
              </a:rPr>
              <a:t>Fund for Mission</a:t>
            </a:r>
          </a:p>
          <a:p>
            <a:pPr marR="0">
              <a:lnSpc>
                <a:spcPct val="120000"/>
              </a:lnSpc>
              <a:spcBef>
                <a:spcPts val="0"/>
              </a:spcBef>
              <a:spcAft>
                <a:spcPts val="0"/>
              </a:spcAft>
              <a:buFont typeface="Wingdings" pitchFamily="2" charset="2"/>
              <a:buChar char="Ø"/>
            </a:pPr>
            <a:r>
              <a:rPr lang="en-US" dirty="0">
                <a:effectLst/>
                <a:ea typeface="Times New Roman" panose="02020603050405020304" pitchFamily="18" charset="0"/>
              </a:rPr>
              <a:t>Forward Together in Faith Grant Team</a:t>
            </a:r>
          </a:p>
          <a:p>
            <a:pPr marR="0">
              <a:lnSpc>
                <a:spcPct val="120000"/>
              </a:lnSpc>
              <a:spcBef>
                <a:spcPts val="0"/>
              </a:spcBef>
              <a:spcAft>
                <a:spcPts val="0"/>
              </a:spcAft>
              <a:buFont typeface="Wingdings" pitchFamily="2" charset="2"/>
              <a:buChar char="Ø"/>
            </a:pPr>
            <a:endParaRPr lang="en-US" dirty="0">
              <a:ea typeface="Times New Roman" panose="02020603050405020304" pitchFamily="18" charset="0"/>
            </a:endParaRPr>
          </a:p>
          <a:p>
            <a:pPr marR="0">
              <a:lnSpc>
                <a:spcPct val="100000"/>
              </a:lnSpc>
              <a:spcBef>
                <a:spcPts val="0"/>
              </a:spcBef>
              <a:spcAft>
                <a:spcPts val="1000"/>
              </a:spcAft>
              <a:buFont typeface="Wingdings" pitchFamily="2" charset="2"/>
              <a:buChar char="Ø"/>
            </a:pPr>
            <a:endParaRPr lang="en-US" sz="2200" dirty="0">
              <a:effectLst/>
              <a:ea typeface="Times New Roman" panose="02020603050405020304" pitchFamily="18" charset="0"/>
            </a:endParaRPr>
          </a:p>
          <a:p>
            <a:pPr marL="0" marR="0" indent="0">
              <a:lnSpc>
                <a:spcPct val="120000"/>
              </a:lnSpc>
              <a:spcBef>
                <a:spcPts val="0"/>
              </a:spcBef>
              <a:spcAft>
                <a:spcPts val="0"/>
              </a:spcAft>
              <a:buNone/>
            </a:pPr>
            <a:endParaRPr lang="en-US" dirty="0">
              <a:effectLst/>
              <a:ea typeface="Times New Roman" panose="02020603050405020304" pitchFamily="18" charset="0"/>
            </a:endParaRPr>
          </a:p>
        </p:txBody>
      </p:sp>
      <p:sp>
        <p:nvSpPr>
          <p:cNvPr id="8" name="Content Placeholder 7">
            <a:extLst>
              <a:ext uri="{FF2B5EF4-FFF2-40B4-BE49-F238E27FC236}">
                <a16:creationId xmlns:a16="http://schemas.microsoft.com/office/drawing/2014/main" id="{F2567F24-834B-B1B1-937B-00B8FD786520}"/>
              </a:ext>
            </a:extLst>
          </p:cNvPr>
          <p:cNvSpPr>
            <a:spLocks noGrp="1"/>
          </p:cNvSpPr>
          <p:nvPr>
            <p:ph sz="half" idx="2"/>
          </p:nvPr>
        </p:nvSpPr>
        <p:spPr>
          <a:xfrm>
            <a:off x="6409110" y="1769555"/>
            <a:ext cx="5334000" cy="4024125"/>
          </a:xfrm>
          <a:ln>
            <a:solidFill>
              <a:schemeClr val="accent2"/>
            </a:solidFill>
          </a:ln>
        </p:spPr>
        <p:txBody>
          <a:bodyPr>
            <a:normAutofit fontScale="92500"/>
          </a:bodyPr>
          <a:lstStyle/>
          <a:p>
            <a:pPr marL="0" indent="0" algn="ctr">
              <a:lnSpc>
                <a:spcPct val="100000"/>
              </a:lnSpc>
              <a:spcBef>
                <a:spcPts val="600"/>
              </a:spcBef>
              <a:buNone/>
            </a:pPr>
            <a:r>
              <a:rPr lang="en-US" b="1" dirty="0">
                <a:effectLst/>
                <a:ea typeface="Times New Roman" panose="02020603050405020304" pitchFamily="18" charset="0"/>
              </a:rPr>
              <a:t>Congregational Vitality</a:t>
            </a:r>
          </a:p>
          <a:p>
            <a:pPr marL="293688" indent="-293688">
              <a:lnSpc>
                <a:spcPct val="100000"/>
              </a:lnSpc>
              <a:spcBef>
                <a:spcPts val="600"/>
              </a:spcBef>
              <a:buFont typeface="Wingdings" pitchFamily="2" charset="2"/>
              <a:buChar char="Ø"/>
            </a:pPr>
            <a:r>
              <a:rPr lang="en-US" dirty="0">
                <a:effectLst/>
                <a:ea typeface="Times New Roman" panose="02020603050405020304" pitchFamily="18" charset="0"/>
              </a:rPr>
              <a:t>Congregational Vitality Team</a:t>
            </a:r>
          </a:p>
          <a:p>
            <a:pPr marL="293688" indent="-293688">
              <a:lnSpc>
                <a:spcPct val="100000"/>
              </a:lnSpc>
              <a:spcBef>
                <a:spcPts val="600"/>
              </a:spcBef>
              <a:buFont typeface="Wingdings" pitchFamily="2" charset="2"/>
              <a:buChar char="Ø"/>
            </a:pPr>
            <a:r>
              <a:rPr lang="en-US" dirty="0">
                <a:effectLst/>
                <a:ea typeface="Times New Roman" panose="02020603050405020304" pitchFamily="18" charset="0"/>
              </a:rPr>
              <a:t>Resource Vision and Mission Partnership</a:t>
            </a:r>
          </a:p>
          <a:p>
            <a:pPr marL="293688" indent="-293688">
              <a:lnSpc>
                <a:spcPct val="100000"/>
              </a:lnSpc>
              <a:spcBef>
                <a:spcPts val="600"/>
              </a:spcBef>
              <a:buFont typeface="Wingdings" pitchFamily="2" charset="2"/>
              <a:buChar char="Ø"/>
            </a:pPr>
            <a:r>
              <a:rPr lang="en-US" dirty="0">
                <a:effectLst/>
                <a:ea typeface="Times New Roman" panose="02020603050405020304" pitchFamily="18" charset="0"/>
              </a:rPr>
              <a:t>Generosity Team</a:t>
            </a:r>
          </a:p>
          <a:p>
            <a:pPr marL="293688" indent="-293688">
              <a:lnSpc>
                <a:spcPct val="100000"/>
              </a:lnSpc>
              <a:spcBef>
                <a:spcPts val="600"/>
              </a:spcBef>
              <a:buFont typeface="Wingdings" pitchFamily="2" charset="2"/>
              <a:buChar char="Ø"/>
            </a:pPr>
            <a:r>
              <a:rPr lang="en-US" dirty="0">
                <a:effectLst/>
                <a:ea typeface="Times New Roman" panose="02020603050405020304" pitchFamily="18" charset="0"/>
              </a:rPr>
              <a:t>ELCA Coaching Network</a:t>
            </a:r>
          </a:p>
          <a:p>
            <a:pPr marL="293688" indent="-293688">
              <a:lnSpc>
                <a:spcPct val="100000"/>
              </a:lnSpc>
              <a:spcBef>
                <a:spcPts val="600"/>
              </a:spcBef>
              <a:buFont typeface="Wingdings" pitchFamily="2" charset="2"/>
              <a:buChar char="Ø"/>
            </a:pPr>
            <a:r>
              <a:rPr lang="en-US" dirty="0">
                <a:effectLst/>
                <a:ea typeface="Times New Roman" panose="02020603050405020304" pitchFamily="18" charset="0"/>
              </a:rPr>
              <a:t>Love Revolution Team</a:t>
            </a:r>
          </a:p>
          <a:p>
            <a:pPr marL="293688" indent="-293688">
              <a:lnSpc>
                <a:spcPct val="100000"/>
              </a:lnSpc>
              <a:spcBef>
                <a:spcPts val="600"/>
              </a:spcBef>
              <a:buFont typeface="Wingdings" pitchFamily="2" charset="2"/>
              <a:buChar char="Ø"/>
            </a:pPr>
            <a:r>
              <a:rPr lang="en-US" dirty="0">
                <a:effectLst/>
                <a:ea typeface="Times New Roman" panose="02020603050405020304" pitchFamily="18" charset="0"/>
              </a:rPr>
              <a:t>Mission Developers/Strategic Ministry Leaders</a:t>
            </a:r>
            <a:endParaRPr lang="en-US" dirty="0"/>
          </a:p>
        </p:txBody>
      </p:sp>
      <p:sp>
        <p:nvSpPr>
          <p:cNvPr id="5" name="TextBox 4">
            <a:extLst>
              <a:ext uri="{FF2B5EF4-FFF2-40B4-BE49-F238E27FC236}">
                <a16:creationId xmlns:a16="http://schemas.microsoft.com/office/drawing/2014/main" id="{B33EE797-FE6A-CA2B-2199-E8A393FFBAC8}"/>
              </a:ext>
            </a:extLst>
          </p:cNvPr>
          <p:cNvSpPr txBox="1"/>
          <p:nvPr/>
        </p:nvSpPr>
        <p:spPr>
          <a:xfrm>
            <a:off x="2188994" y="6225970"/>
            <a:ext cx="9692238" cy="400110"/>
          </a:xfrm>
          <a:prstGeom prst="rect">
            <a:avLst/>
          </a:prstGeom>
          <a:noFill/>
        </p:spPr>
        <p:txBody>
          <a:bodyPr wrap="square" rtlCol="0">
            <a:spAutoFit/>
          </a:bodyPr>
          <a:lstStyle/>
          <a:p>
            <a:pPr algn="r"/>
            <a:r>
              <a:rPr lang="en-US" sz="2000" dirty="0">
                <a:solidFill>
                  <a:schemeClr val="tx1">
                    <a:lumMod val="50000"/>
                    <a:lumOff val="50000"/>
                  </a:schemeClr>
                </a:solidFill>
              </a:rPr>
              <a:t>THE ROLE OF THE BISHOP: TEAMS AND COMMITTEES</a:t>
            </a:r>
          </a:p>
        </p:txBody>
      </p:sp>
    </p:spTree>
    <p:extLst>
      <p:ext uri="{BB962C8B-B14F-4D97-AF65-F5344CB8AC3E}">
        <p14:creationId xmlns:p14="http://schemas.microsoft.com/office/powerpoint/2010/main" val="259777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CC8773-0E3F-4D1C-A409-0353003E65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2" name="Picture 11">
            <a:extLst>
              <a:ext uri="{FF2B5EF4-FFF2-40B4-BE49-F238E27FC236}">
                <a16:creationId xmlns:a16="http://schemas.microsoft.com/office/drawing/2014/main" id="{29160FC1-6959-4BB1-8E7A-0CA07E8BAA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14" name="Rectangle 13">
            <a:extLst>
              <a:ext uri="{FF2B5EF4-FFF2-40B4-BE49-F238E27FC236}">
                <a16:creationId xmlns:a16="http://schemas.microsoft.com/office/drawing/2014/main" id="{B6759836-3DB7-45C2-AAFE-404233023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60126"/>
            <a:ext cx="12192000" cy="2497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map of a city&#10;&#10;Description automatically generated">
            <a:extLst>
              <a:ext uri="{FF2B5EF4-FFF2-40B4-BE49-F238E27FC236}">
                <a16:creationId xmlns:a16="http://schemas.microsoft.com/office/drawing/2014/main" id="{AAFD01AB-ABDB-094C-3846-098883948321}"/>
              </a:ext>
            </a:extLst>
          </p:cNvPr>
          <p:cNvPicPr>
            <a:picLocks noChangeAspect="1"/>
          </p:cNvPicPr>
          <p:nvPr/>
        </p:nvPicPr>
        <p:blipFill rotWithShape="1">
          <a:blip r:embed="rId4"/>
          <a:srcRect l="29002" t="35829" r="8571" b="12224"/>
          <a:stretch/>
        </p:blipFill>
        <p:spPr>
          <a:xfrm>
            <a:off x="1720645" y="1240972"/>
            <a:ext cx="9347132" cy="5055888"/>
          </a:xfrm>
          <a:prstGeom prst="rect">
            <a:avLst/>
          </a:prstGeom>
          <a:ln>
            <a:solidFill>
              <a:schemeClr val="accent1"/>
            </a:solidFill>
          </a:ln>
        </p:spPr>
      </p:pic>
      <p:sp>
        <p:nvSpPr>
          <p:cNvPr id="6" name="Title 1">
            <a:extLst>
              <a:ext uri="{FF2B5EF4-FFF2-40B4-BE49-F238E27FC236}">
                <a16:creationId xmlns:a16="http://schemas.microsoft.com/office/drawing/2014/main" id="{DE944338-80EA-3646-D971-6387D8D5F095}"/>
              </a:ext>
            </a:extLst>
          </p:cNvPr>
          <p:cNvSpPr>
            <a:spLocks noGrp="1"/>
          </p:cNvSpPr>
          <p:nvPr>
            <p:ph type="title"/>
          </p:nvPr>
        </p:nvSpPr>
        <p:spPr>
          <a:xfrm>
            <a:off x="6836226" y="-509361"/>
            <a:ext cx="4963888" cy="1600200"/>
          </a:xfrm>
        </p:spPr>
        <p:txBody>
          <a:bodyPr anchor="b">
            <a:normAutofit/>
          </a:bodyPr>
          <a:lstStyle/>
          <a:p>
            <a:pPr algn="l"/>
            <a:r>
              <a:rPr lang="en-US" sz="3200" dirty="0"/>
              <a:t>Synod territory</a:t>
            </a:r>
            <a:r>
              <a:rPr lang="en-US" sz="3200" baseline="30000" dirty="0"/>
              <a:t>2</a:t>
            </a:r>
            <a:endParaRPr lang="en-US" sz="3200" dirty="0"/>
          </a:p>
        </p:txBody>
      </p:sp>
      <p:sp>
        <p:nvSpPr>
          <p:cNvPr id="7" name="Text Placeholder 2">
            <a:extLst>
              <a:ext uri="{FF2B5EF4-FFF2-40B4-BE49-F238E27FC236}">
                <a16:creationId xmlns:a16="http://schemas.microsoft.com/office/drawing/2014/main" id="{AD0E0FB5-7CCB-5A2E-43E4-EF7CFD1B515C}"/>
              </a:ext>
            </a:extLst>
          </p:cNvPr>
          <p:cNvSpPr>
            <a:spLocks noGrp="1"/>
          </p:cNvSpPr>
          <p:nvPr>
            <p:ph type="body" idx="1"/>
          </p:nvPr>
        </p:nvSpPr>
        <p:spPr>
          <a:xfrm>
            <a:off x="971247" y="6311884"/>
            <a:ext cx="10828867" cy="441037"/>
          </a:xfrm>
        </p:spPr>
        <p:txBody>
          <a:bodyPr>
            <a:normAutofit/>
          </a:bodyPr>
          <a:lstStyle/>
          <a:p>
            <a:r>
              <a:rPr lang="en-US" dirty="0"/>
              <a:t>SYNOD OVERVIEW</a:t>
            </a:r>
          </a:p>
        </p:txBody>
      </p:sp>
    </p:spTree>
    <p:extLst>
      <p:ext uri="{BB962C8B-B14F-4D97-AF65-F5344CB8AC3E}">
        <p14:creationId xmlns:p14="http://schemas.microsoft.com/office/powerpoint/2010/main" val="389072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C9930-4A48-0E04-3322-1FA76FC5C5AD}"/>
              </a:ext>
            </a:extLst>
          </p:cNvPr>
          <p:cNvSpPr>
            <a:spLocks noGrp="1"/>
          </p:cNvSpPr>
          <p:nvPr>
            <p:ph type="title"/>
          </p:nvPr>
        </p:nvSpPr>
        <p:spPr>
          <a:xfrm>
            <a:off x="685800" y="1070131"/>
            <a:ext cx="10820400" cy="434663"/>
          </a:xfrm>
        </p:spPr>
        <p:txBody>
          <a:bodyPr>
            <a:noAutofit/>
          </a:bodyPr>
          <a:lstStyle/>
          <a:p>
            <a:pPr algn="ctr"/>
            <a:r>
              <a:rPr lang="en-US" sz="2400" b="1" cap="none" dirty="0"/>
              <a:t>Other Teams and Networks</a:t>
            </a:r>
            <a:r>
              <a:rPr lang="en-US" sz="2400" cap="none" baseline="30000" dirty="0"/>
              <a:t>12</a:t>
            </a:r>
            <a:endParaRPr lang="en-US" sz="2400" cap="none" dirty="0"/>
          </a:p>
        </p:txBody>
      </p:sp>
      <p:sp>
        <p:nvSpPr>
          <p:cNvPr id="7" name="Content Placeholder 6">
            <a:extLst>
              <a:ext uri="{FF2B5EF4-FFF2-40B4-BE49-F238E27FC236}">
                <a16:creationId xmlns:a16="http://schemas.microsoft.com/office/drawing/2014/main" id="{FE65412E-421A-A9D7-913D-6411C966D1C2}"/>
              </a:ext>
            </a:extLst>
          </p:cNvPr>
          <p:cNvSpPr>
            <a:spLocks noGrp="1"/>
          </p:cNvSpPr>
          <p:nvPr>
            <p:ph sz="half" idx="1"/>
          </p:nvPr>
        </p:nvSpPr>
        <p:spPr>
          <a:xfrm>
            <a:off x="685800" y="1790163"/>
            <a:ext cx="5334000" cy="4299731"/>
          </a:xfrm>
          <a:ln>
            <a:solidFill>
              <a:schemeClr val="accent2"/>
            </a:solidFill>
          </a:ln>
        </p:spPr>
        <p:txBody>
          <a:bodyPr>
            <a:noAutofit/>
          </a:bodyPr>
          <a:lstStyle/>
          <a:p>
            <a:pPr marL="230188" marR="0" indent="-217488">
              <a:lnSpc>
                <a:spcPct val="100000"/>
              </a:lnSpc>
              <a:spcBef>
                <a:spcPts val="0"/>
              </a:spcBef>
              <a:spcAft>
                <a:spcPts val="600"/>
              </a:spcAft>
              <a:buFont typeface="Wingdings" pitchFamily="2" charset="2"/>
              <a:buChar char="Ø"/>
            </a:pPr>
            <a:r>
              <a:rPr lang="en-US" sz="2000" dirty="0">
                <a:effectLst/>
                <a:ea typeface="Times New Roman" panose="02020603050405020304" pitchFamily="18" charset="0"/>
              </a:rPr>
              <a:t>The Anti-Racism Team</a:t>
            </a:r>
          </a:p>
          <a:p>
            <a:pPr marL="230188" lvl="1" indent="-217488">
              <a:lnSpc>
                <a:spcPct val="100000"/>
              </a:lnSpc>
              <a:spcBef>
                <a:spcPts val="0"/>
              </a:spcBef>
              <a:spcAft>
                <a:spcPts val="600"/>
              </a:spcAft>
              <a:buFont typeface="Wingdings" pitchFamily="2" charset="2"/>
              <a:buChar char="Ø"/>
            </a:pPr>
            <a:r>
              <a:rPr lang="en-US" dirty="0">
                <a:effectLst/>
                <a:ea typeface="Times New Roman" panose="02020603050405020304" pitchFamily="18" charset="0"/>
              </a:rPr>
              <a:t>The African Descent Lutheran Association (ADLA)</a:t>
            </a:r>
          </a:p>
          <a:p>
            <a:pPr marL="230188" lvl="1" indent="-217488">
              <a:lnSpc>
                <a:spcPct val="100000"/>
              </a:lnSpc>
              <a:spcBef>
                <a:spcPts val="0"/>
              </a:spcBef>
              <a:spcAft>
                <a:spcPts val="600"/>
              </a:spcAft>
              <a:buFont typeface="Wingdings" pitchFamily="2" charset="2"/>
              <a:buChar char="Ø"/>
            </a:pPr>
            <a:r>
              <a:rPr lang="en-US" dirty="0">
                <a:effectLst/>
                <a:ea typeface="Times New Roman" panose="02020603050405020304" pitchFamily="18" charset="0"/>
              </a:rPr>
              <a:t>diakonia™ Program Faith Formation Team</a:t>
            </a:r>
          </a:p>
          <a:p>
            <a:pPr marL="230188" lvl="1" indent="-217488">
              <a:lnSpc>
                <a:spcPct val="100000"/>
              </a:lnSpc>
              <a:spcBef>
                <a:spcPts val="0"/>
              </a:spcBef>
              <a:spcAft>
                <a:spcPts val="600"/>
              </a:spcAft>
              <a:buFont typeface="Wingdings" pitchFamily="2" charset="2"/>
              <a:buChar char="Ø"/>
            </a:pPr>
            <a:r>
              <a:rPr lang="en-US" dirty="0">
                <a:effectLst/>
                <a:ea typeface="Times New Roman" panose="02020603050405020304" pitchFamily="18" charset="0"/>
              </a:rPr>
              <a:t>Lutheran Advocacy Ministry in Pennsylvania (LAMPa)</a:t>
            </a:r>
          </a:p>
          <a:p>
            <a:pPr marL="230188" lvl="1" indent="-217488">
              <a:lnSpc>
                <a:spcPct val="100000"/>
              </a:lnSpc>
              <a:spcBef>
                <a:spcPts val="0"/>
              </a:spcBef>
              <a:spcAft>
                <a:spcPts val="600"/>
              </a:spcAft>
              <a:buFont typeface="Wingdings" pitchFamily="2" charset="2"/>
              <a:buChar char="Ø"/>
            </a:pPr>
            <a:r>
              <a:rPr lang="en-US" dirty="0">
                <a:effectLst/>
                <a:ea typeface="Times New Roman" panose="02020603050405020304" pitchFamily="18" charset="0"/>
              </a:rPr>
              <a:t>Lutheran Disaster Response-Eastern PA</a:t>
            </a:r>
          </a:p>
          <a:p>
            <a:pPr marL="230188" lvl="1" indent="-217488">
              <a:lnSpc>
                <a:spcPct val="100000"/>
              </a:lnSpc>
              <a:spcBef>
                <a:spcPts val="0"/>
              </a:spcBef>
              <a:spcAft>
                <a:spcPts val="600"/>
              </a:spcAft>
              <a:buFont typeface="Wingdings" pitchFamily="2" charset="2"/>
              <a:buChar char="Ø"/>
            </a:pPr>
            <a:r>
              <a:rPr lang="en-US" dirty="0">
                <a:effectLst/>
                <a:ea typeface="Times New Roman" panose="02020603050405020304" pitchFamily="18" charset="0"/>
              </a:rPr>
              <a:t>Enthusiastic Learners Delightfully Enjoying Retired Status (ELDERS)</a:t>
            </a:r>
          </a:p>
        </p:txBody>
      </p:sp>
      <p:sp>
        <p:nvSpPr>
          <p:cNvPr id="8" name="Content Placeholder 7">
            <a:extLst>
              <a:ext uri="{FF2B5EF4-FFF2-40B4-BE49-F238E27FC236}">
                <a16:creationId xmlns:a16="http://schemas.microsoft.com/office/drawing/2014/main" id="{F2567F24-834B-B1B1-937B-00B8FD786520}"/>
              </a:ext>
            </a:extLst>
          </p:cNvPr>
          <p:cNvSpPr>
            <a:spLocks noGrp="1"/>
          </p:cNvSpPr>
          <p:nvPr>
            <p:ph sz="half" idx="2"/>
          </p:nvPr>
        </p:nvSpPr>
        <p:spPr>
          <a:xfrm>
            <a:off x="6409110" y="1790163"/>
            <a:ext cx="5334000" cy="4299731"/>
          </a:xfrm>
          <a:ln>
            <a:solidFill>
              <a:schemeClr val="accent2"/>
            </a:solidFill>
          </a:ln>
        </p:spPr>
        <p:txBody>
          <a:bodyPr>
            <a:normAutofit/>
          </a:bodyPr>
          <a:lstStyle/>
          <a:p>
            <a:pPr marL="230188" lvl="1" indent="-217488">
              <a:lnSpc>
                <a:spcPct val="100000"/>
              </a:lnSpc>
              <a:spcBef>
                <a:spcPts val="0"/>
              </a:spcBef>
              <a:spcAft>
                <a:spcPts val="600"/>
              </a:spcAft>
              <a:buFont typeface="Wingdings" pitchFamily="2" charset="2"/>
              <a:buChar char="Ø"/>
            </a:pPr>
            <a:r>
              <a:rPr lang="en-US" dirty="0">
                <a:effectLst/>
                <a:ea typeface="Times New Roman" panose="02020603050405020304" pitchFamily="18" charset="0"/>
              </a:rPr>
              <a:t>Religious Leaders Council of Greater Philadelphia</a:t>
            </a:r>
          </a:p>
          <a:p>
            <a:pPr marL="230188" lvl="1" indent="-217488">
              <a:lnSpc>
                <a:spcPct val="100000"/>
              </a:lnSpc>
              <a:spcBef>
                <a:spcPts val="0"/>
              </a:spcBef>
              <a:spcAft>
                <a:spcPts val="600"/>
              </a:spcAft>
              <a:buFont typeface="Wingdings" pitchFamily="2" charset="2"/>
              <a:buChar char="Ø"/>
            </a:pPr>
            <a:r>
              <a:rPr lang="en-US" dirty="0">
                <a:effectLst/>
                <a:ea typeface="Times New Roman" panose="02020603050405020304" pitchFamily="18" charset="0"/>
              </a:rPr>
              <a:t>Zones of Peace</a:t>
            </a:r>
          </a:p>
          <a:p>
            <a:pPr marL="230188" lvl="1" indent="-217488">
              <a:lnSpc>
                <a:spcPct val="100000"/>
              </a:lnSpc>
              <a:spcBef>
                <a:spcPts val="0"/>
              </a:spcBef>
              <a:spcAft>
                <a:spcPts val="600"/>
              </a:spcAft>
              <a:buFont typeface="Wingdings" pitchFamily="2" charset="2"/>
              <a:buChar char="Ø"/>
            </a:pPr>
            <a:r>
              <a:rPr lang="en-US" dirty="0">
                <a:effectLst/>
                <a:ea typeface="Times New Roman" panose="02020603050405020304" pitchFamily="18" charset="0"/>
              </a:rPr>
              <a:t>Black Clergy of Philadelphia and Vicinity</a:t>
            </a:r>
          </a:p>
          <a:p>
            <a:pPr marL="230188" lvl="1" indent="-217488">
              <a:lnSpc>
                <a:spcPct val="100000"/>
              </a:lnSpc>
              <a:spcBef>
                <a:spcPts val="0"/>
              </a:spcBef>
              <a:spcAft>
                <a:spcPts val="600"/>
              </a:spcAft>
              <a:buFont typeface="Wingdings" pitchFamily="2" charset="2"/>
              <a:buChar char="Ø"/>
            </a:pPr>
            <a:r>
              <a:rPr lang="en-US" dirty="0">
                <a:effectLst/>
                <a:ea typeface="Times New Roman" panose="02020603050405020304" pitchFamily="18" charset="0"/>
              </a:rPr>
              <a:t>SEPA Women of the ELCA (SEPA WELCA)</a:t>
            </a:r>
          </a:p>
          <a:p>
            <a:pPr marL="230188" lvl="1" indent="-217488">
              <a:lnSpc>
                <a:spcPct val="100000"/>
              </a:lnSpc>
              <a:spcBef>
                <a:spcPts val="0"/>
              </a:spcBef>
              <a:spcAft>
                <a:spcPts val="600"/>
              </a:spcAft>
              <a:buFont typeface="Wingdings" pitchFamily="2" charset="2"/>
              <a:buChar char="Ø"/>
            </a:pPr>
            <a:r>
              <a:rPr lang="en-US" dirty="0">
                <a:effectLst/>
                <a:ea typeface="Times New Roman" panose="02020603050405020304" pitchFamily="18" charset="0"/>
              </a:rPr>
              <a:t>Synod Hunger Team</a:t>
            </a:r>
          </a:p>
          <a:p>
            <a:pPr marL="230188" lvl="1" indent="-217488">
              <a:lnSpc>
                <a:spcPct val="100000"/>
              </a:lnSpc>
              <a:spcBef>
                <a:spcPts val="0"/>
              </a:spcBef>
              <a:spcAft>
                <a:spcPts val="600"/>
              </a:spcAft>
              <a:buFont typeface="Wingdings" pitchFamily="2" charset="2"/>
              <a:buChar char="Ø"/>
            </a:pPr>
            <a:r>
              <a:rPr lang="en-US" dirty="0">
                <a:effectLst/>
                <a:ea typeface="Times New Roman" panose="02020603050405020304" pitchFamily="18" charset="0"/>
              </a:rPr>
              <a:t>Urban Ministry Taskforce</a:t>
            </a:r>
          </a:p>
          <a:p>
            <a:pPr marL="230188" lvl="1" indent="-217488">
              <a:lnSpc>
                <a:spcPct val="100000"/>
              </a:lnSpc>
              <a:spcBef>
                <a:spcPts val="0"/>
              </a:spcBef>
              <a:spcAft>
                <a:spcPts val="600"/>
              </a:spcAft>
              <a:buFont typeface="Wingdings" pitchFamily="2" charset="2"/>
              <a:buChar char="Ø"/>
            </a:pPr>
            <a:r>
              <a:rPr lang="en-US" dirty="0">
                <a:effectLst/>
                <a:ea typeface="Times New Roman" panose="02020603050405020304" pitchFamily="18" charset="0"/>
              </a:rPr>
              <a:t>SEPA Deputy Network</a:t>
            </a:r>
          </a:p>
          <a:p>
            <a:pPr marL="230188" lvl="1" indent="-217488">
              <a:lnSpc>
                <a:spcPct val="100000"/>
              </a:lnSpc>
              <a:spcBef>
                <a:spcPts val="0"/>
              </a:spcBef>
              <a:spcAft>
                <a:spcPts val="600"/>
              </a:spcAft>
              <a:buFont typeface="Wingdings" pitchFamily="2" charset="2"/>
              <a:buChar char="Ø"/>
            </a:pPr>
            <a:r>
              <a:rPr lang="en-US" dirty="0">
                <a:ea typeface="Times New Roman" panose="02020603050405020304" pitchFamily="18" charset="0"/>
              </a:rPr>
              <a:t>Clergy </a:t>
            </a:r>
            <a:r>
              <a:rPr lang="en-US" dirty="0">
                <a:effectLst/>
                <a:ea typeface="Times New Roman" panose="02020603050405020304" pitchFamily="18" charset="0"/>
              </a:rPr>
              <a:t>Compensation Guidelines Team</a:t>
            </a:r>
          </a:p>
          <a:p>
            <a:pPr marL="0" indent="0">
              <a:buNone/>
            </a:pPr>
            <a:endParaRPr lang="en-US" dirty="0"/>
          </a:p>
        </p:txBody>
      </p:sp>
      <p:sp>
        <p:nvSpPr>
          <p:cNvPr id="9" name="TextBox 8">
            <a:extLst>
              <a:ext uri="{FF2B5EF4-FFF2-40B4-BE49-F238E27FC236}">
                <a16:creationId xmlns:a16="http://schemas.microsoft.com/office/drawing/2014/main" id="{35151F27-7D0C-48AD-A385-6F654320B9A4}"/>
              </a:ext>
            </a:extLst>
          </p:cNvPr>
          <p:cNvSpPr txBox="1"/>
          <p:nvPr/>
        </p:nvSpPr>
        <p:spPr>
          <a:xfrm>
            <a:off x="2188994" y="6225970"/>
            <a:ext cx="9692238" cy="400110"/>
          </a:xfrm>
          <a:prstGeom prst="rect">
            <a:avLst/>
          </a:prstGeom>
          <a:noFill/>
        </p:spPr>
        <p:txBody>
          <a:bodyPr wrap="square" rtlCol="0">
            <a:spAutoFit/>
          </a:bodyPr>
          <a:lstStyle/>
          <a:p>
            <a:pPr algn="r"/>
            <a:r>
              <a:rPr lang="en-US" sz="2000" dirty="0">
                <a:solidFill>
                  <a:schemeClr val="tx1">
                    <a:lumMod val="50000"/>
                    <a:lumOff val="50000"/>
                  </a:schemeClr>
                </a:solidFill>
              </a:rPr>
              <a:t>THE ROLE OF THE BISHOP: TEAMS AND COMMITTEES</a:t>
            </a:r>
          </a:p>
        </p:txBody>
      </p:sp>
    </p:spTree>
    <p:extLst>
      <p:ext uri="{BB962C8B-B14F-4D97-AF65-F5344CB8AC3E}">
        <p14:creationId xmlns:p14="http://schemas.microsoft.com/office/powerpoint/2010/main" val="7421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C9930-4A48-0E04-3322-1FA76FC5C5AD}"/>
              </a:ext>
            </a:extLst>
          </p:cNvPr>
          <p:cNvSpPr>
            <a:spLocks noGrp="1"/>
          </p:cNvSpPr>
          <p:nvPr>
            <p:ph type="title"/>
          </p:nvPr>
        </p:nvSpPr>
        <p:spPr>
          <a:xfrm>
            <a:off x="685800" y="1070131"/>
            <a:ext cx="10820400" cy="434663"/>
          </a:xfrm>
        </p:spPr>
        <p:txBody>
          <a:bodyPr>
            <a:noAutofit/>
          </a:bodyPr>
          <a:lstStyle/>
          <a:p>
            <a:pPr algn="ctr"/>
            <a:r>
              <a:rPr lang="en-US" sz="2400" b="1" cap="none" dirty="0"/>
              <a:t>Organizations and Boards</a:t>
            </a:r>
            <a:r>
              <a:rPr lang="en-US" sz="2400" cap="none" baseline="30000" dirty="0"/>
              <a:t>12</a:t>
            </a:r>
            <a:endParaRPr lang="en-US" sz="2400" b="1" cap="none" dirty="0"/>
          </a:p>
        </p:txBody>
      </p:sp>
      <p:sp>
        <p:nvSpPr>
          <p:cNvPr id="7" name="Content Placeholder 6">
            <a:extLst>
              <a:ext uri="{FF2B5EF4-FFF2-40B4-BE49-F238E27FC236}">
                <a16:creationId xmlns:a16="http://schemas.microsoft.com/office/drawing/2014/main" id="{FE65412E-421A-A9D7-913D-6411C966D1C2}"/>
              </a:ext>
            </a:extLst>
          </p:cNvPr>
          <p:cNvSpPr>
            <a:spLocks noGrp="1"/>
          </p:cNvSpPr>
          <p:nvPr>
            <p:ph sz="half" idx="1"/>
          </p:nvPr>
        </p:nvSpPr>
        <p:spPr>
          <a:xfrm>
            <a:off x="685800" y="1790163"/>
            <a:ext cx="5334000" cy="4299731"/>
          </a:xfrm>
          <a:ln>
            <a:solidFill>
              <a:schemeClr val="accent2"/>
            </a:solidFill>
          </a:ln>
        </p:spPr>
        <p:txBody>
          <a:bodyPr>
            <a:noAutofit/>
          </a:bodyPr>
          <a:lstStyle/>
          <a:p>
            <a:pPr marL="230188" marR="0" indent="-230188">
              <a:lnSpc>
                <a:spcPct val="100000"/>
              </a:lnSpc>
              <a:spcBef>
                <a:spcPts val="0"/>
              </a:spcBef>
              <a:buFont typeface="Wingdings" pitchFamily="2" charset="2"/>
              <a:buChar char="Ø"/>
            </a:pPr>
            <a:r>
              <a:rPr lang="en-US" sz="2000" dirty="0">
                <a:effectLst/>
                <a:ea typeface="Times New Roman" panose="02020603050405020304" pitchFamily="18" charset="0"/>
              </a:rPr>
              <a:t>North Eastern Diocese of Evangelical Lutheran Church Tanzania</a:t>
            </a:r>
          </a:p>
          <a:p>
            <a:pPr lvl="1">
              <a:lnSpc>
                <a:spcPct val="100000"/>
              </a:lnSpc>
              <a:spcBef>
                <a:spcPts val="0"/>
              </a:spcBef>
              <a:spcAft>
                <a:spcPts val="600"/>
              </a:spcAft>
            </a:pPr>
            <a:r>
              <a:rPr lang="en-US" dirty="0">
                <a:effectLst/>
                <a:ea typeface="Times New Roman" panose="02020603050405020304" pitchFamily="18" charset="0"/>
              </a:rPr>
              <a:t>Tanzania Companionship Team</a:t>
            </a:r>
          </a:p>
          <a:p>
            <a:pPr>
              <a:lnSpc>
                <a:spcPct val="100000"/>
              </a:lnSpc>
              <a:spcBef>
                <a:spcPts val="0"/>
              </a:spcBef>
              <a:spcAft>
                <a:spcPts val="600"/>
              </a:spcAft>
              <a:buFont typeface="Wingdings" pitchFamily="2" charset="2"/>
              <a:buChar char="Ø"/>
            </a:pPr>
            <a:r>
              <a:rPr lang="en-US" dirty="0">
                <a:effectLst/>
                <a:ea typeface="Times New Roman" panose="02020603050405020304" pitchFamily="18" charset="0"/>
              </a:rPr>
              <a:t>Bear Creek Camp</a:t>
            </a:r>
          </a:p>
          <a:p>
            <a:pPr marL="230188" marR="0" indent="-230188">
              <a:lnSpc>
                <a:spcPct val="100000"/>
              </a:lnSpc>
              <a:spcBef>
                <a:spcPts val="0"/>
              </a:spcBef>
              <a:spcAft>
                <a:spcPts val="600"/>
              </a:spcAft>
              <a:buFont typeface="Wingdings" pitchFamily="2" charset="2"/>
              <a:buChar char="Ø"/>
            </a:pPr>
            <a:r>
              <a:rPr lang="en-US" sz="2000" dirty="0">
                <a:effectLst/>
                <a:ea typeface="Times New Roman" panose="02020603050405020304" pitchFamily="18" charset="0"/>
              </a:rPr>
              <a:t>Diakon Lutheran Social Ministries</a:t>
            </a:r>
          </a:p>
          <a:p>
            <a:pPr marL="230188" marR="0" indent="-230188">
              <a:lnSpc>
                <a:spcPct val="100000"/>
              </a:lnSpc>
              <a:spcBef>
                <a:spcPts val="0"/>
              </a:spcBef>
              <a:spcAft>
                <a:spcPts val="600"/>
              </a:spcAft>
              <a:buFont typeface="Wingdings" pitchFamily="2" charset="2"/>
              <a:buChar char="Ø"/>
            </a:pPr>
            <a:r>
              <a:rPr lang="en-US" sz="2000" dirty="0">
                <a:effectLst/>
                <a:ea typeface="Times New Roman" panose="02020603050405020304" pitchFamily="18" charset="0"/>
              </a:rPr>
              <a:t>Gemma Services</a:t>
            </a:r>
          </a:p>
          <a:p>
            <a:pPr marL="230188" marR="0" indent="-230188">
              <a:lnSpc>
                <a:spcPct val="100000"/>
              </a:lnSpc>
              <a:spcBef>
                <a:spcPts val="0"/>
              </a:spcBef>
              <a:spcAft>
                <a:spcPts val="600"/>
              </a:spcAft>
              <a:buFont typeface="Wingdings" pitchFamily="2" charset="2"/>
              <a:buChar char="Ø"/>
            </a:pPr>
            <a:r>
              <a:rPr lang="en-US" sz="2000" dirty="0">
                <a:effectLst/>
                <a:ea typeface="Times New Roman" panose="02020603050405020304" pitchFamily="18" charset="0"/>
              </a:rPr>
              <a:t>KenCrest Services</a:t>
            </a:r>
          </a:p>
          <a:p>
            <a:pPr marL="230188" marR="0" indent="-230188">
              <a:lnSpc>
                <a:spcPct val="100000"/>
              </a:lnSpc>
              <a:spcBef>
                <a:spcPts val="0"/>
              </a:spcBef>
              <a:spcAft>
                <a:spcPts val="600"/>
              </a:spcAft>
              <a:buFont typeface="Wingdings" pitchFamily="2" charset="2"/>
              <a:buChar char="Ø"/>
            </a:pPr>
            <a:r>
              <a:rPr lang="en-US" sz="2000" dirty="0">
                <a:effectLst/>
                <a:ea typeface="Times New Roman" panose="02020603050405020304" pitchFamily="18" charset="0"/>
              </a:rPr>
              <a:t>Lutheran Advocacy Ministry in Pennsylvania</a:t>
            </a:r>
          </a:p>
          <a:p>
            <a:pPr marL="230188" marR="0" indent="-230188">
              <a:lnSpc>
                <a:spcPct val="100000"/>
              </a:lnSpc>
              <a:spcBef>
                <a:spcPts val="0"/>
              </a:spcBef>
              <a:spcAft>
                <a:spcPts val="600"/>
              </a:spcAft>
              <a:buFont typeface="Wingdings" pitchFamily="2" charset="2"/>
              <a:buChar char="Ø"/>
            </a:pPr>
            <a:r>
              <a:rPr lang="en-US" sz="2000" dirty="0">
                <a:effectLst/>
                <a:ea typeface="Times New Roman" panose="02020603050405020304" pitchFamily="18" charset="0"/>
              </a:rPr>
              <a:t>Lutheran Immigration and Refugee Service</a:t>
            </a:r>
          </a:p>
        </p:txBody>
      </p:sp>
      <p:sp>
        <p:nvSpPr>
          <p:cNvPr id="8" name="Content Placeholder 7">
            <a:extLst>
              <a:ext uri="{FF2B5EF4-FFF2-40B4-BE49-F238E27FC236}">
                <a16:creationId xmlns:a16="http://schemas.microsoft.com/office/drawing/2014/main" id="{F2567F24-834B-B1B1-937B-00B8FD786520}"/>
              </a:ext>
            </a:extLst>
          </p:cNvPr>
          <p:cNvSpPr>
            <a:spLocks noGrp="1"/>
          </p:cNvSpPr>
          <p:nvPr>
            <p:ph sz="half" idx="2"/>
          </p:nvPr>
        </p:nvSpPr>
        <p:spPr>
          <a:xfrm>
            <a:off x="6409110" y="1790163"/>
            <a:ext cx="5334000" cy="4299731"/>
          </a:xfrm>
          <a:ln>
            <a:solidFill>
              <a:schemeClr val="accent2"/>
            </a:solidFill>
          </a:ln>
        </p:spPr>
        <p:txBody>
          <a:bodyPr>
            <a:normAutofit/>
          </a:bodyPr>
          <a:lstStyle/>
          <a:p>
            <a:pPr marL="268288" marR="0" indent="-268288">
              <a:lnSpc>
                <a:spcPct val="100000"/>
              </a:lnSpc>
              <a:spcBef>
                <a:spcPts val="0"/>
              </a:spcBef>
              <a:buFont typeface="Wingdings" pitchFamily="2" charset="2"/>
              <a:buChar char="Ø"/>
            </a:pPr>
            <a:r>
              <a:rPr lang="en-US" sz="2000" dirty="0">
                <a:effectLst/>
                <a:ea typeface="Times New Roman" panose="02020603050405020304" pitchFamily="18" charset="0"/>
              </a:rPr>
              <a:t> Liberty Lutheran Services</a:t>
            </a:r>
          </a:p>
          <a:p>
            <a:pPr marL="725488" lvl="1" indent="-268288">
              <a:lnSpc>
                <a:spcPct val="100000"/>
              </a:lnSpc>
              <a:spcBef>
                <a:spcPts val="0"/>
              </a:spcBef>
            </a:pPr>
            <a:r>
              <a:rPr lang="en-US" dirty="0">
                <a:effectLst/>
                <a:ea typeface="Times New Roman" panose="02020603050405020304" pitchFamily="18" charset="0"/>
              </a:rPr>
              <a:t>Artman</a:t>
            </a:r>
          </a:p>
          <a:p>
            <a:pPr marL="725488" lvl="1" indent="-268288">
              <a:lnSpc>
                <a:spcPct val="100000"/>
              </a:lnSpc>
              <a:spcBef>
                <a:spcPts val="0"/>
              </a:spcBef>
            </a:pPr>
            <a:r>
              <a:rPr lang="en-US" dirty="0">
                <a:effectLst/>
                <a:ea typeface="Times New Roman" panose="02020603050405020304" pitchFamily="18" charset="0"/>
              </a:rPr>
              <a:t>Hearth at Drexel</a:t>
            </a:r>
          </a:p>
          <a:p>
            <a:pPr marL="725488" lvl="1" indent="-268288">
              <a:lnSpc>
                <a:spcPct val="100000"/>
              </a:lnSpc>
              <a:spcBef>
                <a:spcPts val="0"/>
              </a:spcBef>
            </a:pPr>
            <a:r>
              <a:rPr lang="en-US" dirty="0">
                <a:effectLst/>
                <a:ea typeface="Times New Roman" panose="02020603050405020304" pitchFamily="18" charset="0"/>
              </a:rPr>
              <a:t>Lutheran Disaster Response</a:t>
            </a:r>
          </a:p>
          <a:p>
            <a:pPr marL="725488" lvl="1" indent="-268288">
              <a:lnSpc>
                <a:spcPct val="100000"/>
              </a:lnSpc>
              <a:spcBef>
                <a:spcPts val="0"/>
              </a:spcBef>
            </a:pPr>
            <a:r>
              <a:rPr lang="en-US" dirty="0">
                <a:effectLst/>
                <a:ea typeface="Times New Roman" panose="02020603050405020304" pitchFamily="18" charset="0"/>
              </a:rPr>
              <a:t>Paul’s Run</a:t>
            </a:r>
          </a:p>
          <a:p>
            <a:pPr marL="725488" lvl="1" indent="-268288">
              <a:lnSpc>
                <a:spcPct val="100000"/>
              </a:lnSpc>
              <a:spcBef>
                <a:spcPts val="0"/>
              </a:spcBef>
            </a:pPr>
            <a:r>
              <a:rPr lang="en-US" dirty="0">
                <a:effectLst/>
                <a:ea typeface="Times New Roman" panose="02020603050405020304" pitchFamily="18" charset="0"/>
              </a:rPr>
              <a:t>Village at Penn State</a:t>
            </a:r>
          </a:p>
          <a:p>
            <a:pPr marL="725488" lvl="1" indent="-268288">
              <a:lnSpc>
                <a:spcPct val="100000"/>
              </a:lnSpc>
              <a:spcBef>
                <a:spcPts val="0"/>
              </a:spcBef>
            </a:pPr>
            <a:r>
              <a:rPr lang="en-US" dirty="0">
                <a:effectLst/>
                <a:ea typeface="Times New Roman" panose="02020603050405020304" pitchFamily="18" charset="0"/>
              </a:rPr>
              <a:t>West Philadelphia Senior Community Center</a:t>
            </a:r>
          </a:p>
          <a:p>
            <a:pPr marL="268288" marR="0" indent="-268288">
              <a:lnSpc>
                <a:spcPct val="100000"/>
              </a:lnSpc>
              <a:spcBef>
                <a:spcPts val="0"/>
              </a:spcBef>
              <a:spcAft>
                <a:spcPts val="600"/>
              </a:spcAft>
              <a:buFont typeface="Wingdings" pitchFamily="2" charset="2"/>
              <a:buChar char="Ø"/>
            </a:pPr>
            <a:r>
              <a:rPr lang="en-US" sz="2000" dirty="0">
                <a:effectLst/>
                <a:ea typeface="Times New Roman" panose="02020603050405020304" pitchFamily="18" charset="0"/>
              </a:rPr>
              <a:t>Lutheran Settlement House</a:t>
            </a:r>
          </a:p>
          <a:p>
            <a:pPr marL="268288" marR="0" indent="-268288">
              <a:lnSpc>
                <a:spcPct val="100000"/>
              </a:lnSpc>
              <a:spcBef>
                <a:spcPts val="0"/>
              </a:spcBef>
              <a:spcAft>
                <a:spcPts val="600"/>
              </a:spcAft>
              <a:buFont typeface="Wingdings" pitchFamily="2" charset="2"/>
              <a:buChar char="Ø"/>
            </a:pPr>
            <a:r>
              <a:rPr lang="en-US" sz="2000" dirty="0">
                <a:effectLst/>
                <a:ea typeface="Times New Roman" panose="02020603050405020304" pitchFamily="18" charset="0"/>
              </a:rPr>
              <a:t>Thrivent</a:t>
            </a:r>
          </a:p>
          <a:p>
            <a:pPr marL="268288" marR="0" indent="-268288">
              <a:lnSpc>
                <a:spcPct val="100000"/>
              </a:lnSpc>
              <a:spcBef>
                <a:spcPts val="0"/>
              </a:spcBef>
              <a:spcAft>
                <a:spcPts val="600"/>
              </a:spcAft>
              <a:buFont typeface="Wingdings" pitchFamily="2" charset="2"/>
              <a:buChar char="Ø"/>
            </a:pPr>
            <a:r>
              <a:rPr lang="en-US" sz="2000" dirty="0">
                <a:ea typeface="Times New Roman" panose="02020603050405020304" pitchFamily="18" charset="0"/>
              </a:rPr>
              <a:t>United Lutheran Seminary</a:t>
            </a:r>
            <a:endParaRPr lang="en-US" sz="2000" dirty="0">
              <a:effectLst/>
              <a:ea typeface="Times New Roman" panose="02020603050405020304" pitchFamily="18" charset="0"/>
            </a:endParaRPr>
          </a:p>
          <a:p>
            <a:pPr marL="0" indent="0">
              <a:buNone/>
            </a:pPr>
            <a:endParaRPr lang="en-US" dirty="0"/>
          </a:p>
        </p:txBody>
      </p:sp>
      <p:sp>
        <p:nvSpPr>
          <p:cNvPr id="9" name="TextBox 8">
            <a:extLst>
              <a:ext uri="{FF2B5EF4-FFF2-40B4-BE49-F238E27FC236}">
                <a16:creationId xmlns:a16="http://schemas.microsoft.com/office/drawing/2014/main" id="{35151F27-7D0C-48AD-A385-6F654320B9A4}"/>
              </a:ext>
            </a:extLst>
          </p:cNvPr>
          <p:cNvSpPr txBox="1"/>
          <p:nvPr/>
        </p:nvSpPr>
        <p:spPr>
          <a:xfrm>
            <a:off x="2188994" y="6225970"/>
            <a:ext cx="9692238" cy="400110"/>
          </a:xfrm>
          <a:prstGeom prst="rect">
            <a:avLst/>
          </a:prstGeom>
          <a:noFill/>
        </p:spPr>
        <p:txBody>
          <a:bodyPr wrap="square" rtlCol="0">
            <a:spAutoFit/>
          </a:bodyPr>
          <a:lstStyle/>
          <a:p>
            <a:pPr algn="r"/>
            <a:r>
              <a:rPr lang="en-US" sz="2000" dirty="0">
                <a:solidFill>
                  <a:schemeClr val="tx1">
                    <a:lumMod val="50000"/>
                    <a:lumOff val="50000"/>
                  </a:schemeClr>
                </a:solidFill>
              </a:rPr>
              <a:t>THE ROLE OF THE BISHOP: ORGANIZATIONS AND BOARDS</a:t>
            </a:r>
          </a:p>
        </p:txBody>
      </p:sp>
    </p:spTree>
    <p:extLst>
      <p:ext uri="{BB962C8B-B14F-4D97-AF65-F5344CB8AC3E}">
        <p14:creationId xmlns:p14="http://schemas.microsoft.com/office/powerpoint/2010/main" val="248143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09D5-5537-E0E2-DF1E-81CF649B0DD9}"/>
              </a:ext>
            </a:extLst>
          </p:cNvPr>
          <p:cNvSpPr>
            <a:spLocks noGrp="1"/>
          </p:cNvSpPr>
          <p:nvPr>
            <p:ph type="ctrTitle"/>
          </p:nvPr>
        </p:nvSpPr>
        <p:spPr>
          <a:xfrm>
            <a:off x="1197925" y="283650"/>
            <a:ext cx="9796150" cy="3446373"/>
          </a:xfrm>
          <a:noFill/>
          <a:ln w="19050">
            <a:noFill/>
            <a:prstDash val="dash"/>
          </a:ln>
        </p:spPr>
        <p:txBody>
          <a:bodyPr>
            <a:normAutofit/>
          </a:bodyPr>
          <a:lstStyle/>
          <a:p>
            <a:pPr algn="r"/>
            <a:r>
              <a:rPr lang="en-US" dirty="0"/>
              <a:t>SEPA SURVEY SUMMARY</a:t>
            </a:r>
          </a:p>
        </p:txBody>
      </p:sp>
      <p:sp>
        <p:nvSpPr>
          <p:cNvPr id="3" name="Subtitle 2">
            <a:extLst>
              <a:ext uri="{FF2B5EF4-FFF2-40B4-BE49-F238E27FC236}">
                <a16:creationId xmlns:a16="http://schemas.microsoft.com/office/drawing/2014/main" id="{B1EDD700-D7BB-CE6D-E8AF-F80B25854C0A}"/>
              </a:ext>
            </a:extLst>
          </p:cNvPr>
          <p:cNvSpPr>
            <a:spLocks noGrp="1"/>
          </p:cNvSpPr>
          <p:nvPr>
            <p:ph type="subTitle" idx="1"/>
          </p:nvPr>
        </p:nvSpPr>
        <p:spPr>
          <a:xfrm>
            <a:off x="2133601" y="3707196"/>
            <a:ext cx="8538850" cy="2306415"/>
          </a:xfrm>
          <a:noFill/>
          <a:ln w="19050">
            <a:noFill/>
            <a:prstDash val="dash"/>
          </a:ln>
        </p:spPr>
        <p:txBody>
          <a:bodyPr>
            <a:normAutofit/>
          </a:bodyPr>
          <a:lstStyle/>
          <a:p>
            <a:pPr algn="r">
              <a:lnSpc>
                <a:spcPct val="100000"/>
              </a:lnSpc>
              <a:spcBef>
                <a:spcPts val="0"/>
              </a:spcBef>
            </a:pPr>
            <a:r>
              <a:rPr lang="en-US" sz="2400" dirty="0"/>
              <a:t>Results of the Questionnaire: </a:t>
            </a:r>
          </a:p>
          <a:p>
            <a:pPr algn="r">
              <a:lnSpc>
                <a:spcPct val="100000"/>
              </a:lnSpc>
              <a:spcBef>
                <a:spcPts val="0"/>
              </a:spcBef>
            </a:pPr>
            <a:r>
              <a:rPr lang="en-US" sz="2400" dirty="0"/>
              <a:t>November 27 - December 11, 2023</a:t>
            </a:r>
          </a:p>
        </p:txBody>
      </p:sp>
      <p:pic>
        <p:nvPicPr>
          <p:cNvPr id="4" name="Picture 3" descr="A logo with a cross in the center&#10;&#10;Description automatically generated">
            <a:extLst>
              <a:ext uri="{FF2B5EF4-FFF2-40B4-BE49-F238E27FC236}">
                <a16:creationId xmlns:a16="http://schemas.microsoft.com/office/drawing/2014/main" id="{DE32B30F-99A8-F279-451A-D0113FD140B1}"/>
              </a:ext>
            </a:extLst>
          </p:cNvPr>
          <p:cNvPicPr>
            <a:picLocks noChangeAspect="1"/>
          </p:cNvPicPr>
          <p:nvPr/>
        </p:nvPicPr>
        <p:blipFill rotWithShape="1">
          <a:blip r:embed="rId2"/>
          <a:srcRect l="5844" b="37904"/>
          <a:stretch/>
        </p:blipFill>
        <p:spPr>
          <a:xfrm>
            <a:off x="5278151" y="170652"/>
            <a:ext cx="8562540" cy="2420148"/>
          </a:xfrm>
          <a:prstGeom prst="rect">
            <a:avLst/>
          </a:prstGeom>
        </p:spPr>
      </p:pic>
    </p:spTree>
    <p:extLst>
      <p:ext uri="{BB962C8B-B14F-4D97-AF65-F5344CB8AC3E}">
        <p14:creationId xmlns:p14="http://schemas.microsoft.com/office/powerpoint/2010/main" val="230497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55787-8C80-7480-35F5-E964B1804517}"/>
              </a:ext>
            </a:extLst>
          </p:cNvPr>
          <p:cNvSpPr>
            <a:spLocks noGrp="1"/>
          </p:cNvSpPr>
          <p:nvPr>
            <p:ph type="title"/>
          </p:nvPr>
        </p:nvSpPr>
        <p:spPr>
          <a:xfrm>
            <a:off x="3032868" y="272004"/>
            <a:ext cx="8610600" cy="1293028"/>
          </a:xfrm>
        </p:spPr>
        <p:txBody>
          <a:bodyPr/>
          <a:lstStyle/>
          <a:p>
            <a:r>
              <a:rPr lang="en-US" dirty="0"/>
              <a:t>322 SURVEY PARTICIPANTS</a:t>
            </a:r>
          </a:p>
        </p:txBody>
      </p:sp>
      <p:pic>
        <p:nvPicPr>
          <p:cNvPr id="3" name="Picture 2" descr="Forms response chart. Question title: Your Age. Number of responses: 322 responses.">
            <a:extLst>
              <a:ext uri="{FF2B5EF4-FFF2-40B4-BE49-F238E27FC236}">
                <a16:creationId xmlns:a16="http://schemas.microsoft.com/office/drawing/2014/main" id="{CD9F646D-7E70-2449-0005-582D64B3D0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68" t="21733"/>
          <a:stretch/>
        </p:blipFill>
        <p:spPr bwMode="auto">
          <a:xfrm>
            <a:off x="491836" y="1876079"/>
            <a:ext cx="13692664" cy="54471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AD8CC4-EC90-3F3D-FF66-9A6C5EC6FB70}"/>
              </a:ext>
            </a:extLst>
          </p:cNvPr>
          <p:cNvSpPr txBox="1"/>
          <p:nvPr/>
        </p:nvSpPr>
        <p:spPr>
          <a:xfrm>
            <a:off x="7233140" y="1864743"/>
            <a:ext cx="3316934" cy="461665"/>
          </a:xfrm>
          <a:prstGeom prst="rect">
            <a:avLst/>
          </a:prstGeom>
          <a:noFill/>
        </p:spPr>
        <p:txBody>
          <a:bodyPr wrap="none" rtlCol="0">
            <a:spAutoFit/>
          </a:bodyPr>
          <a:lstStyle/>
          <a:p>
            <a:r>
              <a:rPr lang="en-US" sz="2400" dirty="0"/>
              <a:t>1. What is your age?</a:t>
            </a:r>
            <a:r>
              <a:rPr lang="en-US" sz="2400" baseline="30000" dirty="0"/>
              <a:t>6</a:t>
            </a:r>
            <a:endParaRPr lang="en-US" sz="2400" dirty="0"/>
          </a:p>
        </p:txBody>
      </p:sp>
      <p:sp>
        <p:nvSpPr>
          <p:cNvPr id="5" name="Title 1">
            <a:extLst>
              <a:ext uri="{FF2B5EF4-FFF2-40B4-BE49-F238E27FC236}">
                <a16:creationId xmlns:a16="http://schemas.microsoft.com/office/drawing/2014/main" id="{4F1B254C-72C6-D047-47A5-689017241062}"/>
              </a:ext>
            </a:extLst>
          </p:cNvPr>
          <p:cNvSpPr txBox="1">
            <a:spLocks/>
          </p:cNvSpPr>
          <p:nvPr/>
        </p:nvSpPr>
        <p:spPr>
          <a:xfrm>
            <a:off x="3032868" y="6035010"/>
            <a:ext cx="8610600" cy="550986"/>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PARTICIPANTS</a:t>
            </a:r>
          </a:p>
        </p:txBody>
      </p:sp>
      <p:sp>
        <p:nvSpPr>
          <p:cNvPr id="7" name="TextBox 6">
            <a:extLst>
              <a:ext uri="{FF2B5EF4-FFF2-40B4-BE49-F238E27FC236}">
                <a16:creationId xmlns:a16="http://schemas.microsoft.com/office/drawing/2014/main" id="{1FAE3D9B-323D-5729-8960-83D956C58F62}"/>
              </a:ext>
            </a:extLst>
          </p:cNvPr>
          <p:cNvSpPr txBox="1"/>
          <p:nvPr/>
        </p:nvSpPr>
        <p:spPr>
          <a:xfrm>
            <a:off x="8445730" y="2496319"/>
            <a:ext cx="2410691" cy="2451953"/>
          </a:xfrm>
          <a:prstGeom prst="rect">
            <a:avLst/>
          </a:prstGeom>
          <a:solidFill>
            <a:schemeClr val="bg1"/>
          </a:solidFill>
        </p:spPr>
        <p:txBody>
          <a:bodyPr wrap="square" rtlCol="0">
            <a:spAutoFit/>
          </a:bodyPr>
          <a:lstStyle/>
          <a:p>
            <a:pPr>
              <a:spcAft>
                <a:spcPts val="800"/>
              </a:spcAft>
            </a:pPr>
            <a:r>
              <a:rPr lang="en-US" sz="2000" dirty="0"/>
              <a:t>0 – 17   (1)</a:t>
            </a:r>
          </a:p>
          <a:p>
            <a:pPr>
              <a:spcAft>
                <a:spcPts val="800"/>
              </a:spcAft>
            </a:pPr>
            <a:r>
              <a:rPr lang="en-US" sz="2000" dirty="0"/>
              <a:t>18- 29   (6)</a:t>
            </a:r>
          </a:p>
          <a:p>
            <a:pPr>
              <a:spcAft>
                <a:spcPts val="800"/>
              </a:spcAft>
            </a:pPr>
            <a:r>
              <a:rPr lang="en-US" sz="2000" dirty="0"/>
              <a:t>30 -49  (35)</a:t>
            </a:r>
          </a:p>
          <a:p>
            <a:pPr>
              <a:spcAft>
                <a:spcPts val="800"/>
              </a:spcAft>
            </a:pPr>
            <a:r>
              <a:rPr lang="en-US" sz="2000" dirty="0"/>
              <a:t>50 -65  (96)</a:t>
            </a:r>
          </a:p>
          <a:p>
            <a:pPr>
              <a:spcAft>
                <a:spcPts val="800"/>
              </a:spcAft>
            </a:pPr>
            <a:r>
              <a:rPr lang="en-US" sz="2000" dirty="0"/>
              <a:t>66 -85 (174)</a:t>
            </a:r>
          </a:p>
          <a:p>
            <a:pPr>
              <a:spcAft>
                <a:spcPts val="800"/>
              </a:spcAft>
            </a:pPr>
            <a:r>
              <a:rPr lang="en-US" sz="2000" dirty="0"/>
              <a:t>85 &amp; older (10)</a:t>
            </a:r>
          </a:p>
        </p:txBody>
      </p:sp>
    </p:spTree>
    <p:extLst>
      <p:ext uri="{BB962C8B-B14F-4D97-AF65-F5344CB8AC3E}">
        <p14:creationId xmlns:p14="http://schemas.microsoft.com/office/powerpoint/2010/main" val="302670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rms response chart. Question title: Gender Identity: select all that apply.. Number of responses: 322 responses.">
            <a:extLst>
              <a:ext uri="{FF2B5EF4-FFF2-40B4-BE49-F238E27FC236}">
                <a16:creationId xmlns:a16="http://schemas.microsoft.com/office/drawing/2014/main" id="{327FD3BE-E8C9-CA31-80AF-B7FD2510C9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901" b="9109"/>
          <a:stretch/>
        </p:blipFill>
        <p:spPr bwMode="auto">
          <a:xfrm>
            <a:off x="299804" y="2057401"/>
            <a:ext cx="11592392" cy="385710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FF775178-12F2-7D6B-A191-E5995E594E33}"/>
              </a:ext>
            </a:extLst>
          </p:cNvPr>
          <p:cNvSpPr txBox="1">
            <a:spLocks/>
          </p:cNvSpPr>
          <p:nvPr/>
        </p:nvSpPr>
        <p:spPr>
          <a:xfrm>
            <a:off x="3032868" y="6035010"/>
            <a:ext cx="8610600" cy="550986"/>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PARTICIPANTS</a:t>
            </a:r>
          </a:p>
        </p:txBody>
      </p:sp>
      <p:sp>
        <p:nvSpPr>
          <p:cNvPr id="5" name="Title 4">
            <a:extLst>
              <a:ext uri="{FF2B5EF4-FFF2-40B4-BE49-F238E27FC236}">
                <a16:creationId xmlns:a16="http://schemas.microsoft.com/office/drawing/2014/main" id="{C95B03BD-32F8-F839-EA0F-80359457D818}"/>
              </a:ext>
            </a:extLst>
          </p:cNvPr>
          <p:cNvSpPr>
            <a:spLocks noGrp="1"/>
          </p:cNvSpPr>
          <p:nvPr>
            <p:ph type="title"/>
          </p:nvPr>
        </p:nvSpPr>
        <p:spPr/>
        <p:txBody>
          <a:bodyPr>
            <a:normAutofit/>
          </a:bodyPr>
          <a:lstStyle/>
          <a:p>
            <a:r>
              <a:rPr lang="en-US" sz="2400" cap="none" dirty="0"/>
              <a:t>2. Gender Identity: select all that apply</a:t>
            </a:r>
            <a:r>
              <a:rPr lang="en-US" sz="2400" cap="none" baseline="30000" dirty="0"/>
              <a:t>6</a:t>
            </a:r>
            <a:r>
              <a:rPr lang="en-US" sz="2400" cap="none" dirty="0"/>
              <a:t>.</a:t>
            </a:r>
          </a:p>
        </p:txBody>
      </p:sp>
    </p:spTree>
    <p:extLst>
      <p:ext uri="{BB962C8B-B14F-4D97-AF65-F5344CB8AC3E}">
        <p14:creationId xmlns:p14="http://schemas.microsoft.com/office/powerpoint/2010/main" val="174651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7CBF465-FFDF-F00B-3ACD-4C96BC9F8F93}"/>
              </a:ext>
            </a:extLst>
          </p:cNvPr>
          <p:cNvSpPr txBox="1">
            <a:spLocks/>
          </p:cNvSpPr>
          <p:nvPr/>
        </p:nvSpPr>
        <p:spPr>
          <a:xfrm>
            <a:off x="2841171" y="505344"/>
            <a:ext cx="9126415"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400" cap="none" dirty="0"/>
              <a:t>3. What race or ethnicity best describes you? Choose one</a:t>
            </a:r>
            <a:r>
              <a:rPr lang="en-US" sz="2400" cap="none" baseline="30000" dirty="0"/>
              <a:t>6</a:t>
            </a:r>
            <a:r>
              <a:rPr lang="en-US" sz="2400" cap="none" dirty="0"/>
              <a:t>.</a:t>
            </a:r>
          </a:p>
        </p:txBody>
      </p:sp>
      <p:pic>
        <p:nvPicPr>
          <p:cNvPr id="3076" name="Picture 4" descr="Forms response chart. Question title: What race or ethnicity best describes you? Choose one.. Number of responses: 322 responses.">
            <a:extLst>
              <a:ext uri="{FF2B5EF4-FFF2-40B4-BE49-F238E27FC236}">
                <a16:creationId xmlns:a16="http://schemas.microsoft.com/office/drawing/2014/main" id="{AC2F7F1B-2A88-5FFC-8DA4-582C05FF79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691" t="23274" r="5625" b="7604"/>
          <a:stretch/>
        </p:blipFill>
        <p:spPr bwMode="auto">
          <a:xfrm>
            <a:off x="2344622" y="1856856"/>
            <a:ext cx="7276250" cy="44373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orms response chart. Question title: What race or ethnicity best describes you? Choose one.. Number of responses: 322 responses.">
            <a:extLst>
              <a:ext uri="{FF2B5EF4-FFF2-40B4-BE49-F238E27FC236}">
                <a16:creationId xmlns:a16="http://schemas.microsoft.com/office/drawing/2014/main" id="{9704E3E6-824B-863B-F53A-C7C23F8B46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61" t="24469" r="53693" b="6409"/>
          <a:stretch/>
        </p:blipFill>
        <p:spPr bwMode="auto">
          <a:xfrm>
            <a:off x="-234458" y="1597827"/>
            <a:ext cx="4630615" cy="44373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4C55787-8C80-7480-35F5-E964B1804517}"/>
              </a:ext>
            </a:extLst>
          </p:cNvPr>
          <p:cNvSpPr>
            <a:spLocks noGrp="1"/>
          </p:cNvSpPr>
          <p:nvPr>
            <p:ph type="title"/>
          </p:nvPr>
        </p:nvSpPr>
        <p:spPr>
          <a:xfrm>
            <a:off x="2841171" y="6093627"/>
            <a:ext cx="8610600" cy="459574"/>
          </a:xfrm>
        </p:spPr>
        <p:txBody>
          <a:bodyPr>
            <a:normAutofit/>
          </a:bodyPr>
          <a:lstStyle/>
          <a:p>
            <a:r>
              <a:rPr lang="en-US" sz="2000" dirty="0">
                <a:solidFill>
                  <a:schemeClr val="tx1">
                    <a:lumMod val="50000"/>
                    <a:lumOff val="50000"/>
                  </a:schemeClr>
                </a:solidFill>
              </a:rPr>
              <a:t>SURVEY PARTICIPANTS</a:t>
            </a:r>
          </a:p>
        </p:txBody>
      </p:sp>
      <p:sp>
        <p:nvSpPr>
          <p:cNvPr id="6" name="TextBox 5">
            <a:extLst>
              <a:ext uri="{FF2B5EF4-FFF2-40B4-BE49-F238E27FC236}">
                <a16:creationId xmlns:a16="http://schemas.microsoft.com/office/drawing/2014/main" id="{2EFFD6FC-985F-CD40-C0BF-984035EFD3BE}"/>
              </a:ext>
            </a:extLst>
          </p:cNvPr>
          <p:cNvSpPr txBox="1"/>
          <p:nvPr/>
        </p:nvSpPr>
        <p:spPr>
          <a:xfrm>
            <a:off x="5190601" y="2134678"/>
            <a:ext cx="5958045" cy="3363613"/>
          </a:xfrm>
          <a:prstGeom prst="rect">
            <a:avLst/>
          </a:prstGeom>
          <a:solidFill>
            <a:schemeClr val="bg1"/>
          </a:solidFill>
        </p:spPr>
        <p:txBody>
          <a:bodyPr wrap="square" rtlCol="0">
            <a:spAutoFit/>
          </a:bodyPr>
          <a:lstStyle/>
          <a:p>
            <a:pPr>
              <a:lnSpc>
                <a:spcPct val="150000"/>
              </a:lnSpc>
            </a:pPr>
            <a:r>
              <a:rPr lang="en-US" dirty="0"/>
              <a:t>American Indian or Alaskan Native – 0.3%  (1)</a:t>
            </a:r>
          </a:p>
          <a:p>
            <a:pPr>
              <a:lnSpc>
                <a:spcPct val="150000"/>
              </a:lnSpc>
            </a:pPr>
            <a:r>
              <a:rPr lang="en-US" dirty="0"/>
              <a:t>Asian or Pacific Islander - 0</a:t>
            </a:r>
          </a:p>
          <a:p>
            <a:pPr>
              <a:lnSpc>
                <a:spcPct val="150000"/>
              </a:lnSpc>
            </a:pPr>
            <a:r>
              <a:rPr lang="en-US" dirty="0"/>
              <a:t>Black or African American – 5.6%   (18)</a:t>
            </a:r>
          </a:p>
          <a:p>
            <a:pPr>
              <a:lnSpc>
                <a:spcPct val="150000"/>
              </a:lnSpc>
            </a:pPr>
            <a:r>
              <a:rPr lang="en-US" dirty="0"/>
              <a:t>Hispanic or Latinx – 0.9%  (3)</a:t>
            </a:r>
          </a:p>
          <a:p>
            <a:pPr>
              <a:lnSpc>
                <a:spcPct val="150000"/>
              </a:lnSpc>
            </a:pPr>
            <a:r>
              <a:rPr lang="en-US" dirty="0"/>
              <a:t>White – 87.3%  (281)</a:t>
            </a:r>
          </a:p>
          <a:p>
            <a:pPr>
              <a:lnSpc>
                <a:spcPct val="150000"/>
              </a:lnSpc>
            </a:pPr>
            <a:r>
              <a:rPr lang="en-US" dirty="0"/>
              <a:t>Multiple Ethnicity – 1.2%  (4)</a:t>
            </a:r>
          </a:p>
          <a:p>
            <a:pPr>
              <a:lnSpc>
                <a:spcPct val="150000"/>
              </a:lnSpc>
            </a:pPr>
            <a:r>
              <a:rPr lang="en-US" dirty="0"/>
              <a:t>Other - 0</a:t>
            </a:r>
          </a:p>
          <a:p>
            <a:pPr>
              <a:lnSpc>
                <a:spcPct val="150000"/>
              </a:lnSpc>
            </a:pPr>
            <a:r>
              <a:rPr lang="en-US" dirty="0"/>
              <a:t>Prefer not to respond – 4.7%  (15)</a:t>
            </a:r>
          </a:p>
        </p:txBody>
      </p:sp>
    </p:spTree>
    <p:extLst>
      <p:ext uri="{BB962C8B-B14F-4D97-AF65-F5344CB8AC3E}">
        <p14:creationId xmlns:p14="http://schemas.microsoft.com/office/powerpoint/2010/main" val="49391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7CBF465-FFDF-F00B-3ACD-4C96BC9F8F93}"/>
              </a:ext>
            </a:extLst>
          </p:cNvPr>
          <p:cNvSpPr txBox="1">
            <a:spLocks/>
          </p:cNvSpPr>
          <p:nvPr/>
        </p:nvSpPr>
        <p:spPr>
          <a:xfrm>
            <a:off x="2841171" y="505344"/>
            <a:ext cx="9126415"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400" cap="none" dirty="0"/>
              <a:t>4. In what conference is your home congregation?</a:t>
            </a:r>
            <a:r>
              <a:rPr lang="en-US" sz="2400" cap="none" baseline="30000" dirty="0"/>
              <a:t>6</a:t>
            </a:r>
            <a:endParaRPr lang="en-US" sz="2400" cap="none" dirty="0"/>
          </a:p>
        </p:txBody>
      </p:sp>
      <p:sp>
        <p:nvSpPr>
          <p:cNvPr id="2" name="Title 1">
            <a:extLst>
              <a:ext uri="{FF2B5EF4-FFF2-40B4-BE49-F238E27FC236}">
                <a16:creationId xmlns:a16="http://schemas.microsoft.com/office/drawing/2014/main" id="{84C55787-8C80-7480-35F5-E964B1804517}"/>
              </a:ext>
            </a:extLst>
          </p:cNvPr>
          <p:cNvSpPr>
            <a:spLocks noGrp="1"/>
          </p:cNvSpPr>
          <p:nvPr>
            <p:ph type="title"/>
          </p:nvPr>
        </p:nvSpPr>
        <p:spPr>
          <a:xfrm>
            <a:off x="2841171" y="6093627"/>
            <a:ext cx="8610600" cy="459574"/>
          </a:xfrm>
        </p:spPr>
        <p:txBody>
          <a:bodyPr>
            <a:normAutofit/>
          </a:bodyPr>
          <a:lstStyle/>
          <a:p>
            <a:r>
              <a:rPr lang="en-US" sz="2000" dirty="0">
                <a:solidFill>
                  <a:schemeClr val="tx1">
                    <a:lumMod val="50000"/>
                    <a:lumOff val="50000"/>
                  </a:schemeClr>
                </a:solidFill>
              </a:rPr>
              <a:t>SURVEY PARTICIPANTS</a:t>
            </a:r>
          </a:p>
        </p:txBody>
      </p:sp>
      <p:pic>
        <p:nvPicPr>
          <p:cNvPr id="5122" name="Picture 2" descr="Forms response chart. Question title: In what conference is your home congregation?. Number of responses: 322 responses.">
            <a:extLst>
              <a:ext uri="{FF2B5EF4-FFF2-40B4-BE49-F238E27FC236}">
                <a16:creationId xmlns:a16="http://schemas.microsoft.com/office/drawing/2014/main" id="{30A9EEDA-4C58-DBFF-84D1-D1D49A31C4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366" t="23389"/>
          <a:stretch/>
        </p:blipFill>
        <p:spPr bwMode="auto">
          <a:xfrm>
            <a:off x="6375680" y="1798372"/>
            <a:ext cx="5076091" cy="39295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orms response chart. Question title: In what conference is your home congregation?. Number of responses: 322 responses.">
            <a:extLst>
              <a:ext uri="{FF2B5EF4-FFF2-40B4-BE49-F238E27FC236}">
                <a16:creationId xmlns:a16="http://schemas.microsoft.com/office/drawing/2014/main" id="{0ECBEEC6-3069-7365-CB93-2ADD7C7C3E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12" t="27297" r="51012"/>
          <a:stretch/>
        </p:blipFill>
        <p:spPr bwMode="auto">
          <a:xfrm>
            <a:off x="328245" y="1555619"/>
            <a:ext cx="5767755" cy="479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04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55787-8C80-7480-35F5-E964B1804517}"/>
              </a:ext>
            </a:extLst>
          </p:cNvPr>
          <p:cNvSpPr>
            <a:spLocks noGrp="1"/>
          </p:cNvSpPr>
          <p:nvPr>
            <p:ph type="title"/>
          </p:nvPr>
        </p:nvSpPr>
        <p:spPr>
          <a:xfrm>
            <a:off x="2841171" y="5852159"/>
            <a:ext cx="8610600" cy="701041"/>
          </a:xfrm>
        </p:spPr>
        <p:txBody>
          <a:bodyPr>
            <a:normAutofit/>
          </a:bodyPr>
          <a:lstStyle/>
          <a:p>
            <a:r>
              <a:rPr lang="en-US" sz="2000" dirty="0">
                <a:solidFill>
                  <a:schemeClr val="tx1">
                    <a:lumMod val="50000"/>
                    <a:lumOff val="50000"/>
                  </a:schemeClr>
                </a:solidFill>
              </a:rPr>
              <a:t>SURVEY PARTICIPANTS</a:t>
            </a:r>
          </a:p>
        </p:txBody>
      </p:sp>
      <p:sp>
        <p:nvSpPr>
          <p:cNvPr id="3" name="Title 4">
            <a:extLst>
              <a:ext uri="{FF2B5EF4-FFF2-40B4-BE49-F238E27FC236}">
                <a16:creationId xmlns:a16="http://schemas.microsoft.com/office/drawing/2014/main" id="{A6312067-747D-5118-EA57-D27A4B44A76A}"/>
              </a:ext>
            </a:extLst>
          </p:cNvPr>
          <p:cNvSpPr txBox="1">
            <a:spLocks/>
          </p:cNvSpPr>
          <p:nvPr/>
        </p:nvSpPr>
        <p:spPr>
          <a:xfrm>
            <a:off x="2841171" y="505344"/>
            <a:ext cx="9126415"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400" cap="none" dirty="0"/>
              <a:t>5. ELCA Roster Status: please check all that apply.</a:t>
            </a:r>
            <a:r>
              <a:rPr lang="en-US" sz="2400" cap="none" baseline="30000" dirty="0"/>
              <a:t>6</a:t>
            </a:r>
            <a:endParaRPr lang="en-US" sz="2400" cap="none" dirty="0"/>
          </a:p>
        </p:txBody>
      </p:sp>
      <p:pic>
        <p:nvPicPr>
          <p:cNvPr id="6146" name="Picture 2" descr="Forms response chart. Question title: ELCA Roster Status: please check all that apply.. Number of responses: 322 responses.">
            <a:extLst>
              <a:ext uri="{FF2B5EF4-FFF2-40B4-BE49-F238E27FC236}">
                <a16:creationId xmlns:a16="http://schemas.microsoft.com/office/drawing/2014/main" id="{63D4A5FC-CB76-1AF7-65D0-EC05FAB014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08" t="19823" r="3455" b="7860"/>
          <a:stretch/>
        </p:blipFill>
        <p:spPr bwMode="auto">
          <a:xfrm>
            <a:off x="279465" y="1555663"/>
            <a:ext cx="11452371" cy="429649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74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50D2-E9D8-5BA1-4CDB-A833D07CE029}"/>
              </a:ext>
            </a:extLst>
          </p:cNvPr>
          <p:cNvSpPr>
            <a:spLocks noGrp="1"/>
          </p:cNvSpPr>
          <p:nvPr>
            <p:ph type="title"/>
          </p:nvPr>
        </p:nvSpPr>
        <p:spPr>
          <a:xfrm>
            <a:off x="5619404" y="1611085"/>
            <a:ext cx="6224252" cy="3642559"/>
          </a:xfrm>
        </p:spPr>
        <p:txBody>
          <a:bodyPr>
            <a:noAutofit/>
          </a:bodyPr>
          <a:lstStyle/>
          <a:p>
            <a:pPr algn="l"/>
            <a:r>
              <a:rPr lang="en-US" sz="2400" i="0" cap="none" dirty="0">
                <a:solidFill>
                  <a:srgbClr val="202124"/>
                </a:solidFill>
                <a:effectLst/>
              </a:rPr>
              <a:t>The following characteristics might be seen as helping a pastor to thrive.</a:t>
            </a:r>
            <a:br>
              <a:rPr lang="en-US" sz="2400" i="0" cap="none" dirty="0">
                <a:solidFill>
                  <a:srgbClr val="202124"/>
                </a:solidFill>
                <a:effectLst/>
              </a:rPr>
            </a:br>
            <a:r>
              <a:rPr lang="en-US" sz="2400" i="0" cap="none" dirty="0">
                <a:solidFill>
                  <a:srgbClr val="202124"/>
                </a:solidFill>
                <a:effectLst/>
              </a:rPr>
              <a:t>As you consider the role of bishop, </a:t>
            </a:r>
            <a:br>
              <a:rPr lang="en-US" sz="2400" i="0" cap="none" dirty="0">
                <a:solidFill>
                  <a:srgbClr val="202124"/>
                </a:solidFill>
                <a:effectLst/>
              </a:rPr>
            </a:br>
            <a:r>
              <a:rPr lang="en-US" sz="2400" i="0" cap="none" dirty="0">
                <a:solidFill>
                  <a:srgbClr val="202124"/>
                </a:solidFill>
                <a:effectLst/>
              </a:rPr>
              <a:t>rate each of these qualities on </a:t>
            </a:r>
            <a:r>
              <a:rPr lang="en-US" sz="2400" cap="none" dirty="0">
                <a:solidFill>
                  <a:srgbClr val="202124"/>
                </a:solidFill>
              </a:rPr>
              <a:t>a scale</a:t>
            </a:r>
            <a:br>
              <a:rPr lang="en-US" sz="2400" i="0" cap="none" dirty="0">
                <a:solidFill>
                  <a:srgbClr val="202124"/>
                </a:solidFill>
                <a:effectLst/>
              </a:rPr>
            </a:br>
            <a:r>
              <a:rPr lang="en-US" sz="2400" i="0" cap="none" dirty="0">
                <a:solidFill>
                  <a:srgbClr val="202124"/>
                </a:solidFill>
                <a:effectLst/>
              </a:rPr>
              <a:t>from 1 to 5  with 1 being </a:t>
            </a:r>
            <a:r>
              <a:rPr lang="en-US" sz="2400" i="1" cap="none" dirty="0">
                <a:solidFill>
                  <a:srgbClr val="202124"/>
                </a:solidFill>
                <a:effectLst/>
              </a:rPr>
              <a:t>critical </a:t>
            </a:r>
            <a:r>
              <a:rPr lang="en-US" sz="2400" i="0" cap="none" dirty="0">
                <a:solidFill>
                  <a:srgbClr val="202124"/>
                </a:solidFill>
                <a:effectLst/>
              </a:rPr>
              <a:t>to thrive as a bishop and 5 being </a:t>
            </a:r>
            <a:r>
              <a:rPr lang="en-US" sz="2400" i="1" cap="none" dirty="0">
                <a:solidFill>
                  <a:srgbClr val="202124"/>
                </a:solidFill>
                <a:effectLst/>
              </a:rPr>
              <a:t>optional</a:t>
            </a:r>
            <a:r>
              <a:rPr lang="en-US" sz="2400" i="0" cap="none" dirty="0">
                <a:solidFill>
                  <a:srgbClr val="202124"/>
                </a:solidFill>
                <a:effectLst/>
              </a:rPr>
              <a:t> for a bishop.</a:t>
            </a:r>
            <a:endParaRPr lang="en-US" sz="2400" cap="none" dirty="0"/>
          </a:p>
        </p:txBody>
      </p:sp>
      <p:sp>
        <p:nvSpPr>
          <p:cNvPr id="3" name="Title 1">
            <a:extLst>
              <a:ext uri="{FF2B5EF4-FFF2-40B4-BE49-F238E27FC236}">
                <a16:creationId xmlns:a16="http://schemas.microsoft.com/office/drawing/2014/main" id="{699D030D-6498-D9FA-C92B-B1848145C637}"/>
              </a:ext>
            </a:extLst>
          </p:cNvPr>
          <p:cNvSpPr txBox="1">
            <a:spLocks/>
          </p:cNvSpPr>
          <p:nvPr/>
        </p:nvSpPr>
        <p:spPr>
          <a:xfrm>
            <a:off x="2841171" y="5852159"/>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QUALITIES TO THRIVE</a:t>
            </a:r>
          </a:p>
        </p:txBody>
      </p:sp>
      <p:pic>
        <p:nvPicPr>
          <p:cNvPr id="13" name="Picture 12" descr="A group of people in a church&#10;&#10;Description automatically generated">
            <a:extLst>
              <a:ext uri="{FF2B5EF4-FFF2-40B4-BE49-F238E27FC236}">
                <a16:creationId xmlns:a16="http://schemas.microsoft.com/office/drawing/2014/main" id="{0AFD885D-2175-5BE3-2C91-84034CAC0310}"/>
              </a:ext>
            </a:extLst>
          </p:cNvPr>
          <p:cNvPicPr>
            <a:picLocks noChangeAspect="1"/>
          </p:cNvPicPr>
          <p:nvPr/>
        </p:nvPicPr>
        <p:blipFill>
          <a:blip r:embed="rId2"/>
          <a:stretch>
            <a:fillRect/>
          </a:stretch>
        </p:blipFill>
        <p:spPr>
          <a:xfrm>
            <a:off x="914399" y="1564239"/>
            <a:ext cx="4235910" cy="4988961"/>
          </a:xfrm>
          <a:prstGeom prst="rect">
            <a:avLst/>
          </a:prstGeom>
          <a:ln>
            <a:solidFill>
              <a:schemeClr val="accent2"/>
            </a:solidFill>
          </a:ln>
        </p:spPr>
      </p:pic>
      <p:sp>
        <p:nvSpPr>
          <p:cNvPr id="14" name="Title 3">
            <a:extLst>
              <a:ext uri="{FF2B5EF4-FFF2-40B4-BE49-F238E27FC236}">
                <a16:creationId xmlns:a16="http://schemas.microsoft.com/office/drawing/2014/main" id="{A14989E2-3F4B-66C9-1295-3132333CEE24}"/>
              </a:ext>
            </a:extLst>
          </p:cNvPr>
          <p:cNvSpPr txBox="1">
            <a:spLocks/>
          </p:cNvSpPr>
          <p:nvPr/>
        </p:nvSpPr>
        <p:spPr>
          <a:xfrm>
            <a:off x="3327862" y="529244"/>
            <a:ext cx="8610600" cy="1295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600" cap="none" dirty="0"/>
              <a:t>QUALITIES TO THRIVE AS BISHOP</a:t>
            </a:r>
          </a:p>
        </p:txBody>
      </p:sp>
    </p:spTree>
    <p:extLst>
      <p:ext uri="{BB962C8B-B14F-4D97-AF65-F5344CB8AC3E}">
        <p14:creationId xmlns:p14="http://schemas.microsoft.com/office/powerpoint/2010/main" val="188723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C3F493-277B-F73F-4D24-0DB3B1B98910}"/>
              </a:ext>
            </a:extLst>
          </p:cNvPr>
          <p:cNvSpPr>
            <a:spLocks noGrp="1"/>
          </p:cNvSpPr>
          <p:nvPr>
            <p:ph type="title"/>
          </p:nvPr>
        </p:nvSpPr>
        <p:spPr>
          <a:xfrm>
            <a:off x="3327862" y="529244"/>
            <a:ext cx="8610600" cy="1295400"/>
          </a:xfrm>
        </p:spPr>
        <p:txBody>
          <a:bodyPr>
            <a:normAutofit/>
          </a:bodyPr>
          <a:lstStyle/>
          <a:p>
            <a:r>
              <a:rPr lang="en-US" sz="3600" cap="none" dirty="0"/>
              <a:t>DEEP SPIRITUAL HEALTH</a:t>
            </a:r>
          </a:p>
        </p:txBody>
      </p:sp>
      <p:pic>
        <p:nvPicPr>
          <p:cNvPr id="9218" name="Picture 2" descr="Forms response chart. Question title: The following characteristics might be seen as helping a pastor to thrive. As you consider the role of bishop, rate each of these qualities on a scale from 1 to 5 with 1 being critical to thrive as a bishop and 5 being optional for a bishop.. Number of responses: .">
            <a:extLst>
              <a:ext uri="{FF2B5EF4-FFF2-40B4-BE49-F238E27FC236}">
                <a16:creationId xmlns:a16="http://schemas.microsoft.com/office/drawing/2014/main" id="{3294BF93-A185-FC80-5C81-E20296921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448" r="92227" b="18803"/>
          <a:stretch/>
        </p:blipFill>
        <p:spPr bwMode="auto">
          <a:xfrm>
            <a:off x="685800" y="1558644"/>
            <a:ext cx="5531047" cy="44265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B3FCB-2354-6586-58DE-7E106E273EB4}"/>
              </a:ext>
            </a:extLst>
          </p:cNvPr>
          <p:cNvSpPr txBox="1"/>
          <p:nvPr/>
        </p:nvSpPr>
        <p:spPr>
          <a:xfrm>
            <a:off x="6781801" y="2343150"/>
            <a:ext cx="4895850" cy="2342116"/>
          </a:xfrm>
          <a:prstGeom prst="rect">
            <a:avLst/>
          </a:prstGeom>
          <a:noFill/>
        </p:spPr>
        <p:txBody>
          <a:bodyPr wrap="square" rtlCol="0">
            <a:spAutoFit/>
          </a:bodyPr>
          <a:lstStyle/>
          <a:p>
            <a:pPr>
              <a:lnSpc>
                <a:spcPct val="150000"/>
              </a:lnSpc>
            </a:pPr>
            <a:r>
              <a:rPr lang="en-US" sz="2000" dirty="0"/>
              <a:t>1 – Critical to thrive as a bishop  (246)</a:t>
            </a:r>
          </a:p>
          <a:p>
            <a:pPr>
              <a:lnSpc>
                <a:spcPct val="150000"/>
              </a:lnSpc>
            </a:pPr>
            <a:r>
              <a:rPr lang="en-US" sz="2000" dirty="0"/>
              <a:t>2 – (48)</a:t>
            </a:r>
          </a:p>
          <a:p>
            <a:pPr>
              <a:lnSpc>
                <a:spcPct val="150000"/>
              </a:lnSpc>
            </a:pPr>
            <a:r>
              <a:rPr lang="en-US" sz="2000" dirty="0"/>
              <a:t>3 – (88)</a:t>
            </a:r>
          </a:p>
          <a:p>
            <a:pPr>
              <a:lnSpc>
                <a:spcPct val="150000"/>
              </a:lnSpc>
            </a:pPr>
            <a:r>
              <a:rPr lang="en-US" sz="2000" dirty="0"/>
              <a:t>4 – (7)</a:t>
            </a:r>
          </a:p>
          <a:p>
            <a:pPr>
              <a:lnSpc>
                <a:spcPct val="150000"/>
              </a:lnSpc>
            </a:pPr>
            <a:r>
              <a:rPr lang="en-US" sz="2000" dirty="0"/>
              <a:t>5 – Optional for a bishop (12)</a:t>
            </a:r>
          </a:p>
        </p:txBody>
      </p:sp>
      <p:sp>
        <p:nvSpPr>
          <p:cNvPr id="7" name="Oval 6">
            <a:extLst>
              <a:ext uri="{FF2B5EF4-FFF2-40B4-BE49-F238E27FC236}">
                <a16:creationId xmlns:a16="http://schemas.microsoft.com/office/drawing/2014/main" id="{94315206-4E8E-D5AD-ADA3-05676211AD57}"/>
              </a:ext>
            </a:extLst>
          </p:cNvPr>
          <p:cNvSpPr/>
          <p:nvPr/>
        </p:nvSpPr>
        <p:spPr>
          <a:xfrm>
            <a:off x="6529388" y="2543175"/>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75732ED-EBA5-D7B3-DF22-A8F904200782}"/>
              </a:ext>
            </a:extLst>
          </p:cNvPr>
          <p:cNvSpPr/>
          <p:nvPr/>
        </p:nvSpPr>
        <p:spPr>
          <a:xfrm>
            <a:off x="6529388" y="3027361"/>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A8B00AE-30D8-9CC9-D43C-46508AF2C85C}"/>
              </a:ext>
            </a:extLst>
          </p:cNvPr>
          <p:cNvSpPr/>
          <p:nvPr/>
        </p:nvSpPr>
        <p:spPr>
          <a:xfrm>
            <a:off x="6529388" y="3449637"/>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CE56A0-B486-0CB0-B863-904862A51952}"/>
              </a:ext>
            </a:extLst>
          </p:cNvPr>
          <p:cNvSpPr/>
          <p:nvPr/>
        </p:nvSpPr>
        <p:spPr>
          <a:xfrm>
            <a:off x="6529388" y="3917949"/>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D80F03-17C2-C8E8-93C8-DF750A6B0EC7}"/>
              </a:ext>
            </a:extLst>
          </p:cNvPr>
          <p:cNvSpPr/>
          <p:nvPr/>
        </p:nvSpPr>
        <p:spPr>
          <a:xfrm>
            <a:off x="6529388" y="4333265"/>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0F7AEA7-B0A1-169F-EB5A-D49EE9BA4870}"/>
              </a:ext>
            </a:extLst>
          </p:cNvPr>
          <p:cNvSpPr txBox="1">
            <a:spLocks/>
          </p:cNvSpPr>
          <p:nvPr/>
        </p:nvSpPr>
        <p:spPr>
          <a:xfrm>
            <a:off x="3190305" y="5978235"/>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QUALITIES TO THRIVE</a:t>
            </a:r>
          </a:p>
        </p:txBody>
      </p:sp>
    </p:spTree>
    <p:extLst>
      <p:ext uri="{BB962C8B-B14F-4D97-AF65-F5344CB8AC3E}">
        <p14:creationId xmlns:p14="http://schemas.microsoft.com/office/powerpoint/2010/main" val="359450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ADC868-74F7-18D5-195E-F5FFF30A3620}"/>
              </a:ext>
            </a:extLst>
          </p:cNvPr>
          <p:cNvSpPr txBox="1">
            <a:spLocks/>
          </p:cNvSpPr>
          <p:nvPr/>
        </p:nvSpPr>
        <p:spPr>
          <a:xfrm>
            <a:off x="988866" y="1231912"/>
            <a:ext cx="4314127" cy="3717796"/>
          </a:xfrm>
          <a:prstGeom prst="rect">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marR="0" lvl="0" algn="l" defTabSz="914400" rtl="0" eaLnBrk="1" fontAlgn="auto" latinLnBrk="0" hangingPunct="1">
              <a:lnSpc>
                <a:spcPct val="90000"/>
              </a:lnSpc>
              <a:spcBef>
                <a:spcPts val="1000"/>
              </a:spcBef>
              <a:spcAft>
                <a:spcPts val="0"/>
              </a:spcAft>
              <a:buClrTx/>
              <a:buSzTx/>
              <a:tabLst/>
              <a:defRPr/>
            </a:pPr>
            <a:r>
              <a:rPr lang="en-US" sz="2800" cap="none" dirty="0"/>
              <a:t>The SEPA synod territory includes Bucks, Chester, Delaware, Montgomery and Philadelphia counties which cover</a:t>
            </a:r>
            <a:r>
              <a:rPr kumimoji="0" lang="en-US" sz="2800" b="0" i="0" u="none" strike="noStrike" kern="1200" cap="none" spc="0" normalizeH="0" baseline="0" noProof="0" dirty="0">
                <a:ln>
                  <a:noFill/>
                </a:ln>
                <a:solidFill>
                  <a:prstClr val="black"/>
                </a:solidFill>
                <a:effectLst/>
                <a:uLnTx/>
                <a:uFillTx/>
                <a:ea typeface="+mn-ea"/>
                <a:cs typeface="+mn-cs"/>
              </a:rPr>
              <a:t> 2154 sq. miles.</a:t>
            </a:r>
          </a:p>
        </p:txBody>
      </p:sp>
      <p:sp>
        <p:nvSpPr>
          <p:cNvPr id="6" name="Text Placeholder 3">
            <a:extLst>
              <a:ext uri="{FF2B5EF4-FFF2-40B4-BE49-F238E27FC236}">
                <a16:creationId xmlns:a16="http://schemas.microsoft.com/office/drawing/2014/main" id="{21AFD0DB-1DF7-C2D9-977D-9A7BBD6014A5}"/>
              </a:ext>
            </a:extLst>
          </p:cNvPr>
          <p:cNvSpPr txBox="1">
            <a:spLocks/>
          </p:cNvSpPr>
          <p:nvPr/>
        </p:nvSpPr>
        <p:spPr>
          <a:xfrm>
            <a:off x="2050473" y="5964278"/>
            <a:ext cx="9448800" cy="685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schemeClr val="tx1">
                    <a:lumMod val="65000"/>
                    <a:lumOff val="35000"/>
                  </a:schemeClr>
                </a:solidFill>
              </a:rPr>
              <a:t>SYNOD OVERVIEW</a:t>
            </a:r>
          </a:p>
        </p:txBody>
      </p:sp>
      <p:pic>
        <p:nvPicPr>
          <p:cNvPr id="2" name="Picture 1" descr="A map of the state of pennsylvania&#10;&#10;Description automatically generated">
            <a:extLst>
              <a:ext uri="{FF2B5EF4-FFF2-40B4-BE49-F238E27FC236}">
                <a16:creationId xmlns:a16="http://schemas.microsoft.com/office/drawing/2014/main" id="{DE124807-11D4-DA43-68CB-3D7DE89F61C0}"/>
              </a:ext>
            </a:extLst>
          </p:cNvPr>
          <p:cNvPicPr>
            <a:picLocks noChangeAspect="1"/>
          </p:cNvPicPr>
          <p:nvPr/>
        </p:nvPicPr>
        <p:blipFill rotWithShape="1">
          <a:blip r:embed="rId2"/>
          <a:srcRect l="66444" t="65161" r="11228" b="6464"/>
          <a:stretch/>
        </p:blipFill>
        <p:spPr>
          <a:xfrm>
            <a:off x="5772150" y="766271"/>
            <a:ext cx="5880100" cy="4859817"/>
          </a:xfrm>
          <a:prstGeom prst="rect">
            <a:avLst/>
          </a:prstGeom>
          <a:ln>
            <a:solidFill>
              <a:schemeClr val="accent1"/>
            </a:solidFill>
          </a:ln>
        </p:spPr>
      </p:pic>
      <p:sp>
        <p:nvSpPr>
          <p:cNvPr id="3" name="Rectangle 2">
            <a:extLst>
              <a:ext uri="{FF2B5EF4-FFF2-40B4-BE49-F238E27FC236}">
                <a16:creationId xmlns:a16="http://schemas.microsoft.com/office/drawing/2014/main" id="{CB57306B-392C-177C-2D60-0DB4D9CA6E87}"/>
              </a:ext>
            </a:extLst>
          </p:cNvPr>
          <p:cNvSpPr/>
          <p:nvPr/>
        </p:nvSpPr>
        <p:spPr>
          <a:xfrm>
            <a:off x="5772150" y="3686175"/>
            <a:ext cx="933450" cy="263525"/>
          </a:xfrm>
          <a:prstGeom prst="rect">
            <a:avLst/>
          </a:prstGeom>
          <a:solidFill>
            <a:srgbClr val="D9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ACD8B9-BF8D-B279-C2AB-FB56E2E763DA}"/>
              </a:ext>
            </a:extLst>
          </p:cNvPr>
          <p:cNvSpPr/>
          <p:nvPr/>
        </p:nvSpPr>
        <p:spPr>
          <a:xfrm>
            <a:off x="5772149" y="960539"/>
            <a:ext cx="1534661" cy="251670"/>
          </a:xfrm>
          <a:prstGeom prst="rect">
            <a:avLst/>
          </a:prstGeom>
          <a:solidFill>
            <a:srgbClr val="FBF9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FB82BD3-6F87-E489-B588-7861AB1AB7B2}"/>
              </a:ext>
            </a:extLst>
          </p:cNvPr>
          <p:cNvSpPr/>
          <p:nvPr/>
        </p:nvSpPr>
        <p:spPr>
          <a:xfrm>
            <a:off x="6484690" y="2210499"/>
            <a:ext cx="1119930" cy="423644"/>
          </a:xfrm>
          <a:prstGeom prst="rect">
            <a:avLst/>
          </a:prstGeom>
          <a:solidFill>
            <a:srgbClr val="EDF1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7B9D39B-A1E2-9F3F-497F-4AA7F90962A7}"/>
              </a:ext>
            </a:extLst>
          </p:cNvPr>
          <p:cNvSpPr/>
          <p:nvPr/>
        </p:nvSpPr>
        <p:spPr>
          <a:xfrm>
            <a:off x="7378117" y="1321266"/>
            <a:ext cx="935373" cy="281031"/>
          </a:xfrm>
          <a:prstGeom prst="rect">
            <a:avLst/>
          </a:prstGeom>
          <a:solidFill>
            <a:srgbClr val="FFDA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E414B13-925E-7433-272F-46DEE0310687}"/>
              </a:ext>
            </a:extLst>
          </p:cNvPr>
          <p:cNvSpPr/>
          <p:nvPr/>
        </p:nvSpPr>
        <p:spPr>
          <a:xfrm>
            <a:off x="8585891" y="766271"/>
            <a:ext cx="847529" cy="392196"/>
          </a:xfrm>
          <a:prstGeom prst="rect">
            <a:avLst/>
          </a:prstGeom>
          <a:solidFill>
            <a:srgbClr val="D5E8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C9433D-59D8-EFD6-E4C3-5ABCAA63DBD2}"/>
              </a:ext>
            </a:extLst>
          </p:cNvPr>
          <p:cNvSpPr/>
          <p:nvPr/>
        </p:nvSpPr>
        <p:spPr>
          <a:xfrm>
            <a:off x="8313490" y="871140"/>
            <a:ext cx="847529" cy="281031"/>
          </a:xfrm>
          <a:prstGeom prst="rect">
            <a:avLst/>
          </a:prstGeom>
          <a:solidFill>
            <a:srgbClr val="D5E8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D4564171-E541-DA3D-A363-4F2695549CE2}"/>
              </a:ext>
            </a:extLst>
          </p:cNvPr>
          <p:cNvSpPr/>
          <p:nvPr/>
        </p:nvSpPr>
        <p:spPr>
          <a:xfrm>
            <a:off x="5854700" y="1224064"/>
            <a:ext cx="764978" cy="566636"/>
          </a:xfrm>
          <a:prstGeom prst="ellipse">
            <a:avLst/>
          </a:prstGeom>
          <a:solidFill>
            <a:srgbClr val="FBF9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3502164-12CB-F9CB-EEA8-2D42FAE85533}"/>
              </a:ext>
            </a:extLst>
          </p:cNvPr>
          <p:cNvSpPr/>
          <p:nvPr/>
        </p:nvSpPr>
        <p:spPr>
          <a:xfrm>
            <a:off x="5772149" y="1231912"/>
            <a:ext cx="234951" cy="520688"/>
          </a:xfrm>
          <a:prstGeom prst="rect">
            <a:avLst/>
          </a:prstGeom>
          <a:solidFill>
            <a:srgbClr val="FBF9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471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C3F493-277B-F73F-4D24-0DB3B1B98910}"/>
              </a:ext>
            </a:extLst>
          </p:cNvPr>
          <p:cNvSpPr>
            <a:spLocks noGrp="1"/>
          </p:cNvSpPr>
          <p:nvPr>
            <p:ph type="title"/>
          </p:nvPr>
        </p:nvSpPr>
        <p:spPr>
          <a:xfrm>
            <a:off x="3327862" y="529244"/>
            <a:ext cx="8610600" cy="1295400"/>
          </a:xfrm>
        </p:spPr>
        <p:txBody>
          <a:bodyPr>
            <a:normAutofit/>
          </a:bodyPr>
          <a:lstStyle/>
          <a:p>
            <a:r>
              <a:rPr lang="en-US" sz="3600" cap="none" dirty="0"/>
              <a:t>AN ABILITY TO CAST VISION </a:t>
            </a:r>
            <a:br>
              <a:rPr lang="en-US" sz="3600" cap="none" dirty="0"/>
            </a:br>
            <a:r>
              <a:rPr lang="en-US" sz="3600" cap="none" dirty="0"/>
              <a:t>AND SHARE THE BIG PICTURE</a:t>
            </a:r>
          </a:p>
        </p:txBody>
      </p:sp>
      <p:pic>
        <p:nvPicPr>
          <p:cNvPr id="9218" name="Picture 2" descr="Forms response chart. Question title: The following characteristics might be seen as helping a pastor to thrive. As you consider the role of bishop, rate each of these qualities on a scale from 1 to 5 with 1 being critical to thrive as a bishop and 5 being optional for a bishop.. Number of responses: .">
            <a:extLst>
              <a:ext uri="{FF2B5EF4-FFF2-40B4-BE49-F238E27FC236}">
                <a16:creationId xmlns:a16="http://schemas.microsoft.com/office/drawing/2014/main" id="{3294BF93-A185-FC80-5C81-E20296921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35" t="33825" r="85592" b="17426"/>
          <a:stretch/>
        </p:blipFill>
        <p:spPr bwMode="auto">
          <a:xfrm>
            <a:off x="702425" y="1558644"/>
            <a:ext cx="5531047" cy="44265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B3FCB-2354-6586-58DE-7E106E273EB4}"/>
              </a:ext>
            </a:extLst>
          </p:cNvPr>
          <p:cNvSpPr txBox="1"/>
          <p:nvPr/>
        </p:nvSpPr>
        <p:spPr>
          <a:xfrm>
            <a:off x="6781801" y="2343150"/>
            <a:ext cx="4895850" cy="2342116"/>
          </a:xfrm>
          <a:prstGeom prst="rect">
            <a:avLst/>
          </a:prstGeom>
          <a:noFill/>
        </p:spPr>
        <p:txBody>
          <a:bodyPr wrap="square" rtlCol="0">
            <a:spAutoFit/>
          </a:bodyPr>
          <a:lstStyle/>
          <a:p>
            <a:pPr>
              <a:lnSpc>
                <a:spcPct val="150000"/>
              </a:lnSpc>
            </a:pPr>
            <a:r>
              <a:rPr lang="en-US" sz="2000" dirty="0"/>
              <a:t>1 – Critical to thrive as a bishop  (228)</a:t>
            </a:r>
          </a:p>
          <a:p>
            <a:pPr>
              <a:lnSpc>
                <a:spcPct val="150000"/>
              </a:lnSpc>
            </a:pPr>
            <a:r>
              <a:rPr lang="en-US" sz="2000" dirty="0"/>
              <a:t>2 – (60)</a:t>
            </a:r>
          </a:p>
          <a:p>
            <a:pPr>
              <a:lnSpc>
                <a:spcPct val="150000"/>
              </a:lnSpc>
            </a:pPr>
            <a:r>
              <a:rPr lang="en-US" sz="2000" dirty="0"/>
              <a:t>3 – (13)</a:t>
            </a:r>
          </a:p>
          <a:p>
            <a:pPr>
              <a:lnSpc>
                <a:spcPct val="150000"/>
              </a:lnSpc>
            </a:pPr>
            <a:r>
              <a:rPr lang="en-US" sz="2000" dirty="0"/>
              <a:t>4 – (9)</a:t>
            </a:r>
          </a:p>
          <a:p>
            <a:pPr>
              <a:lnSpc>
                <a:spcPct val="150000"/>
              </a:lnSpc>
            </a:pPr>
            <a:r>
              <a:rPr lang="en-US" sz="2000" dirty="0"/>
              <a:t>5 – Optional for a bishop (13)</a:t>
            </a:r>
          </a:p>
        </p:txBody>
      </p:sp>
      <p:sp>
        <p:nvSpPr>
          <p:cNvPr id="7" name="Oval 6">
            <a:extLst>
              <a:ext uri="{FF2B5EF4-FFF2-40B4-BE49-F238E27FC236}">
                <a16:creationId xmlns:a16="http://schemas.microsoft.com/office/drawing/2014/main" id="{94315206-4E8E-D5AD-ADA3-05676211AD57}"/>
              </a:ext>
            </a:extLst>
          </p:cNvPr>
          <p:cNvSpPr/>
          <p:nvPr/>
        </p:nvSpPr>
        <p:spPr>
          <a:xfrm>
            <a:off x="6529388" y="2543175"/>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75732ED-EBA5-D7B3-DF22-A8F904200782}"/>
              </a:ext>
            </a:extLst>
          </p:cNvPr>
          <p:cNvSpPr/>
          <p:nvPr/>
        </p:nvSpPr>
        <p:spPr>
          <a:xfrm>
            <a:off x="6529388" y="3027361"/>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A8B00AE-30D8-9CC9-D43C-46508AF2C85C}"/>
              </a:ext>
            </a:extLst>
          </p:cNvPr>
          <p:cNvSpPr/>
          <p:nvPr/>
        </p:nvSpPr>
        <p:spPr>
          <a:xfrm>
            <a:off x="6529388" y="3449637"/>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CE56A0-B486-0CB0-B863-904862A51952}"/>
              </a:ext>
            </a:extLst>
          </p:cNvPr>
          <p:cNvSpPr/>
          <p:nvPr/>
        </p:nvSpPr>
        <p:spPr>
          <a:xfrm>
            <a:off x="6529388" y="3917949"/>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D80F03-17C2-C8E8-93C8-DF750A6B0EC7}"/>
              </a:ext>
            </a:extLst>
          </p:cNvPr>
          <p:cNvSpPr/>
          <p:nvPr/>
        </p:nvSpPr>
        <p:spPr>
          <a:xfrm>
            <a:off x="6529388" y="4333265"/>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0F7AEA7-B0A1-169F-EB5A-D49EE9BA4870}"/>
              </a:ext>
            </a:extLst>
          </p:cNvPr>
          <p:cNvSpPr txBox="1">
            <a:spLocks/>
          </p:cNvSpPr>
          <p:nvPr/>
        </p:nvSpPr>
        <p:spPr>
          <a:xfrm>
            <a:off x="3190305" y="5978235"/>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QUALITIES TO THRIVE</a:t>
            </a:r>
          </a:p>
        </p:txBody>
      </p:sp>
    </p:spTree>
    <p:extLst>
      <p:ext uri="{BB962C8B-B14F-4D97-AF65-F5344CB8AC3E}">
        <p14:creationId xmlns:p14="http://schemas.microsoft.com/office/powerpoint/2010/main" val="334813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C3F493-277B-F73F-4D24-0DB3B1B98910}"/>
              </a:ext>
            </a:extLst>
          </p:cNvPr>
          <p:cNvSpPr>
            <a:spLocks noGrp="1"/>
          </p:cNvSpPr>
          <p:nvPr>
            <p:ph type="title"/>
          </p:nvPr>
        </p:nvSpPr>
        <p:spPr>
          <a:xfrm>
            <a:off x="3327862" y="529244"/>
            <a:ext cx="8610600" cy="1295400"/>
          </a:xfrm>
        </p:spPr>
        <p:txBody>
          <a:bodyPr>
            <a:normAutofit/>
          </a:bodyPr>
          <a:lstStyle/>
          <a:p>
            <a:r>
              <a:rPr lang="en-US" sz="3600" cap="none" dirty="0"/>
              <a:t>SKILLED AND EMPATHETIC LISTENER</a:t>
            </a:r>
          </a:p>
        </p:txBody>
      </p:sp>
      <p:pic>
        <p:nvPicPr>
          <p:cNvPr id="9218" name="Picture 2" descr="Forms response chart. Question title: The following characteristics might be seen as helping a pastor to thrive. As you consider the role of bishop, rate each of these qualities on a scale from 1 to 5 with 1 being critical to thrive as a bishop and 5 being optional for a bishop.. Number of responses: .">
            <a:extLst>
              <a:ext uri="{FF2B5EF4-FFF2-40B4-BE49-F238E27FC236}">
                <a16:creationId xmlns:a16="http://schemas.microsoft.com/office/drawing/2014/main" id="{3294BF93-A185-FC80-5C81-E20296921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36" t="33825" r="79891" b="17426"/>
          <a:stretch/>
        </p:blipFill>
        <p:spPr bwMode="auto">
          <a:xfrm>
            <a:off x="702425" y="1558644"/>
            <a:ext cx="5531047" cy="44265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B3FCB-2354-6586-58DE-7E106E273EB4}"/>
              </a:ext>
            </a:extLst>
          </p:cNvPr>
          <p:cNvSpPr txBox="1"/>
          <p:nvPr/>
        </p:nvSpPr>
        <p:spPr>
          <a:xfrm>
            <a:off x="6781801" y="2343150"/>
            <a:ext cx="4895850" cy="2342116"/>
          </a:xfrm>
          <a:prstGeom prst="rect">
            <a:avLst/>
          </a:prstGeom>
          <a:noFill/>
        </p:spPr>
        <p:txBody>
          <a:bodyPr wrap="square" rtlCol="0">
            <a:spAutoFit/>
          </a:bodyPr>
          <a:lstStyle/>
          <a:p>
            <a:pPr>
              <a:lnSpc>
                <a:spcPct val="150000"/>
              </a:lnSpc>
            </a:pPr>
            <a:r>
              <a:rPr lang="en-US" sz="2000" dirty="0"/>
              <a:t>1 – Critical to thrive as a bishop  (180)</a:t>
            </a:r>
          </a:p>
          <a:p>
            <a:pPr>
              <a:lnSpc>
                <a:spcPct val="150000"/>
              </a:lnSpc>
            </a:pPr>
            <a:r>
              <a:rPr lang="en-US" sz="2000" dirty="0"/>
              <a:t>2 – (102)</a:t>
            </a:r>
          </a:p>
          <a:p>
            <a:pPr>
              <a:lnSpc>
                <a:spcPct val="150000"/>
              </a:lnSpc>
            </a:pPr>
            <a:r>
              <a:rPr lang="en-US" sz="2000" dirty="0"/>
              <a:t>3 – (21)</a:t>
            </a:r>
          </a:p>
          <a:p>
            <a:pPr>
              <a:lnSpc>
                <a:spcPct val="150000"/>
              </a:lnSpc>
            </a:pPr>
            <a:r>
              <a:rPr lang="en-US" sz="2000" dirty="0"/>
              <a:t>4 – (9)</a:t>
            </a:r>
          </a:p>
          <a:p>
            <a:pPr>
              <a:lnSpc>
                <a:spcPct val="150000"/>
              </a:lnSpc>
            </a:pPr>
            <a:r>
              <a:rPr lang="en-US" sz="2000" dirty="0"/>
              <a:t>5 – Optional for a bishop (11)</a:t>
            </a:r>
          </a:p>
        </p:txBody>
      </p:sp>
      <p:sp>
        <p:nvSpPr>
          <p:cNvPr id="7" name="Oval 6">
            <a:extLst>
              <a:ext uri="{FF2B5EF4-FFF2-40B4-BE49-F238E27FC236}">
                <a16:creationId xmlns:a16="http://schemas.microsoft.com/office/drawing/2014/main" id="{94315206-4E8E-D5AD-ADA3-05676211AD57}"/>
              </a:ext>
            </a:extLst>
          </p:cNvPr>
          <p:cNvSpPr/>
          <p:nvPr/>
        </p:nvSpPr>
        <p:spPr>
          <a:xfrm>
            <a:off x="6529388" y="2543175"/>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75732ED-EBA5-D7B3-DF22-A8F904200782}"/>
              </a:ext>
            </a:extLst>
          </p:cNvPr>
          <p:cNvSpPr/>
          <p:nvPr/>
        </p:nvSpPr>
        <p:spPr>
          <a:xfrm>
            <a:off x="6529388" y="3027361"/>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A8B00AE-30D8-9CC9-D43C-46508AF2C85C}"/>
              </a:ext>
            </a:extLst>
          </p:cNvPr>
          <p:cNvSpPr/>
          <p:nvPr/>
        </p:nvSpPr>
        <p:spPr>
          <a:xfrm>
            <a:off x="6529388" y="3449637"/>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CE56A0-B486-0CB0-B863-904862A51952}"/>
              </a:ext>
            </a:extLst>
          </p:cNvPr>
          <p:cNvSpPr/>
          <p:nvPr/>
        </p:nvSpPr>
        <p:spPr>
          <a:xfrm>
            <a:off x="6529388" y="3917949"/>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D80F03-17C2-C8E8-93C8-DF750A6B0EC7}"/>
              </a:ext>
            </a:extLst>
          </p:cNvPr>
          <p:cNvSpPr/>
          <p:nvPr/>
        </p:nvSpPr>
        <p:spPr>
          <a:xfrm>
            <a:off x="6529388" y="4333265"/>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0F7AEA7-B0A1-169F-EB5A-D49EE9BA4870}"/>
              </a:ext>
            </a:extLst>
          </p:cNvPr>
          <p:cNvSpPr txBox="1">
            <a:spLocks/>
          </p:cNvSpPr>
          <p:nvPr/>
        </p:nvSpPr>
        <p:spPr>
          <a:xfrm>
            <a:off x="3190305" y="5978235"/>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QUALITIES TO THRIVE</a:t>
            </a:r>
          </a:p>
        </p:txBody>
      </p:sp>
    </p:spTree>
    <p:extLst>
      <p:ext uri="{BB962C8B-B14F-4D97-AF65-F5344CB8AC3E}">
        <p14:creationId xmlns:p14="http://schemas.microsoft.com/office/powerpoint/2010/main" val="204849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C3F493-277B-F73F-4D24-0DB3B1B98910}"/>
              </a:ext>
            </a:extLst>
          </p:cNvPr>
          <p:cNvSpPr>
            <a:spLocks noGrp="1"/>
          </p:cNvSpPr>
          <p:nvPr>
            <p:ph type="title"/>
          </p:nvPr>
        </p:nvSpPr>
        <p:spPr>
          <a:xfrm>
            <a:off x="3327862" y="529244"/>
            <a:ext cx="8610600" cy="1295400"/>
          </a:xfrm>
        </p:spPr>
        <p:txBody>
          <a:bodyPr>
            <a:normAutofit/>
          </a:bodyPr>
          <a:lstStyle/>
          <a:p>
            <a:r>
              <a:rPr lang="en-US" sz="3600" cap="none" dirty="0"/>
              <a:t>ABILITY TO DELEGATE</a:t>
            </a:r>
            <a:br>
              <a:rPr lang="en-US" sz="3600" cap="none" dirty="0"/>
            </a:br>
            <a:r>
              <a:rPr lang="en-US" sz="3600" cap="none" dirty="0"/>
              <a:t>AND MANAGE OTHERS</a:t>
            </a:r>
          </a:p>
        </p:txBody>
      </p:sp>
      <p:pic>
        <p:nvPicPr>
          <p:cNvPr id="9218" name="Picture 2" descr="Forms response chart. Question title: The following characteristics might be seen as helping a pastor to thrive. As you consider the role of bishop, rate each of these qualities on a scale from 1 to 5 with 1 being critical to thrive as a bishop and 5 being optional for a bishop.. Number of responses: .">
            <a:extLst>
              <a:ext uri="{FF2B5EF4-FFF2-40B4-BE49-F238E27FC236}">
                <a16:creationId xmlns:a16="http://schemas.microsoft.com/office/drawing/2014/main" id="{3294BF93-A185-FC80-5C81-E20296921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61" t="34481" r="74166" b="19699"/>
          <a:stretch/>
        </p:blipFill>
        <p:spPr bwMode="auto">
          <a:xfrm>
            <a:off x="702425" y="1708269"/>
            <a:ext cx="5531047" cy="41605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B3FCB-2354-6586-58DE-7E106E273EB4}"/>
              </a:ext>
            </a:extLst>
          </p:cNvPr>
          <p:cNvSpPr txBox="1"/>
          <p:nvPr/>
        </p:nvSpPr>
        <p:spPr>
          <a:xfrm>
            <a:off x="6781801" y="2343150"/>
            <a:ext cx="4895850" cy="2342116"/>
          </a:xfrm>
          <a:prstGeom prst="rect">
            <a:avLst/>
          </a:prstGeom>
          <a:noFill/>
        </p:spPr>
        <p:txBody>
          <a:bodyPr wrap="square" rtlCol="0">
            <a:spAutoFit/>
          </a:bodyPr>
          <a:lstStyle/>
          <a:p>
            <a:pPr>
              <a:lnSpc>
                <a:spcPct val="150000"/>
              </a:lnSpc>
            </a:pPr>
            <a:r>
              <a:rPr lang="en-US" sz="2000" dirty="0"/>
              <a:t>1 – Critical to thrive as a bishop  (182)</a:t>
            </a:r>
          </a:p>
          <a:p>
            <a:pPr>
              <a:lnSpc>
                <a:spcPct val="150000"/>
              </a:lnSpc>
            </a:pPr>
            <a:r>
              <a:rPr lang="en-US" sz="2000" dirty="0"/>
              <a:t>2 – (100)</a:t>
            </a:r>
          </a:p>
          <a:p>
            <a:pPr>
              <a:lnSpc>
                <a:spcPct val="150000"/>
              </a:lnSpc>
            </a:pPr>
            <a:r>
              <a:rPr lang="en-US" sz="2000" dirty="0"/>
              <a:t>3 – (24)</a:t>
            </a:r>
          </a:p>
          <a:p>
            <a:pPr>
              <a:lnSpc>
                <a:spcPct val="150000"/>
              </a:lnSpc>
            </a:pPr>
            <a:r>
              <a:rPr lang="en-US" sz="2000" dirty="0"/>
              <a:t>4 – (5)</a:t>
            </a:r>
          </a:p>
          <a:p>
            <a:pPr>
              <a:lnSpc>
                <a:spcPct val="150000"/>
              </a:lnSpc>
            </a:pPr>
            <a:r>
              <a:rPr lang="en-US" sz="2000" dirty="0"/>
              <a:t>5 – Optional for a bishop (12)</a:t>
            </a:r>
          </a:p>
        </p:txBody>
      </p:sp>
      <p:sp>
        <p:nvSpPr>
          <p:cNvPr id="7" name="Oval 6">
            <a:extLst>
              <a:ext uri="{FF2B5EF4-FFF2-40B4-BE49-F238E27FC236}">
                <a16:creationId xmlns:a16="http://schemas.microsoft.com/office/drawing/2014/main" id="{94315206-4E8E-D5AD-ADA3-05676211AD57}"/>
              </a:ext>
            </a:extLst>
          </p:cNvPr>
          <p:cNvSpPr/>
          <p:nvPr/>
        </p:nvSpPr>
        <p:spPr>
          <a:xfrm>
            <a:off x="6529388" y="2543175"/>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75732ED-EBA5-D7B3-DF22-A8F904200782}"/>
              </a:ext>
            </a:extLst>
          </p:cNvPr>
          <p:cNvSpPr/>
          <p:nvPr/>
        </p:nvSpPr>
        <p:spPr>
          <a:xfrm>
            <a:off x="6529388" y="3027361"/>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A8B00AE-30D8-9CC9-D43C-46508AF2C85C}"/>
              </a:ext>
            </a:extLst>
          </p:cNvPr>
          <p:cNvSpPr/>
          <p:nvPr/>
        </p:nvSpPr>
        <p:spPr>
          <a:xfrm>
            <a:off x="6529388" y="3449637"/>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CE56A0-B486-0CB0-B863-904862A51952}"/>
              </a:ext>
            </a:extLst>
          </p:cNvPr>
          <p:cNvSpPr/>
          <p:nvPr/>
        </p:nvSpPr>
        <p:spPr>
          <a:xfrm>
            <a:off x="6529388" y="3917949"/>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D80F03-17C2-C8E8-93C8-DF750A6B0EC7}"/>
              </a:ext>
            </a:extLst>
          </p:cNvPr>
          <p:cNvSpPr/>
          <p:nvPr/>
        </p:nvSpPr>
        <p:spPr>
          <a:xfrm>
            <a:off x="6529388" y="4333265"/>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0F7AEA7-B0A1-169F-EB5A-D49EE9BA4870}"/>
              </a:ext>
            </a:extLst>
          </p:cNvPr>
          <p:cNvSpPr txBox="1">
            <a:spLocks/>
          </p:cNvSpPr>
          <p:nvPr/>
        </p:nvSpPr>
        <p:spPr>
          <a:xfrm>
            <a:off x="3190305" y="5978235"/>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QUALITIES TO THRIVE</a:t>
            </a:r>
          </a:p>
        </p:txBody>
      </p:sp>
    </p:spTree>
    <p:extLst>
      <p:ext uri="{BB962C8B-B14F-4D97-AF65-F5344CB8AC3E}">
        <p14:creationId xmlns:p14="http://schemas.microsoft.com/office/powerpoint/2010/main" val="103404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C3F493-277B-F73F-4D24-0DB3B1B98910}"/>
              </a:ext>
            </a:extLst>
          </p:cNvPr>
          <p:cNvSpPr>
            <a:spLocks noGrp="1"/>
          </p:cNvSpPr>
          <p:nvPr>
            <p:ph type="title"/>
          </p:nvPr>
        </p:nvSpPr>
        <p:spPr>
          <a:xfrm>
            <a:off x="3327862" y="529244"/>
            <a:ext cx="8610600" cy="1295400"/>
          </a:xfrm>
        </p:spPr>
        <p:txBody>
          <a:bodyPr>
            <a:normAutofit/>
          </a:bodyPr>
          <a:lstStyle/>
          <a:p>
            <a:r>
              <a:rPr lang="en-US" sz="3600" cap="none" dirty="0"/>
              <a:t>EMOTIONAL INTELLIGENCE </a:t>
            </a:r>
            <a:br>
              <a:rPr lang="en-US" sz="3600" cap="none" dirty="0"/>
            </a:br>
            <a:r>
              <a:rPr lang="en-US" sz="3600" cap="none" dirty="0"/>
              <a:t>AND SELF-AWARENESS</a:t>
            </a:r>
          </a:p>
        </p:txBody>
      </p:sp>
      <p:pic>
        <p:nvPicPr>
          <p:cNvPr id="9218" name="Picture 2" descr="Forms response chart. Question title: The following characteristics might be seen as helping a pastor to thrive. As you consider the role of bishop, rate each of these qualities on a scale from 1 to 5 with 1 being critical to thrive as a bishop and 5 being optional for a bishop.. Number of responses: .">
            <a:extLst>
              <a:ext uri="{FF2B5EF4-FFF2-40B4-BE49-F238E27FC236}">
                <a16:creationId xmlns:a16="http://schemas.microsoft.com/office/drawing/2014/main" id="{3294BF93-A185-FC80-5C81-E20296921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855" t="35473" r="68372" b="18707"/>
          <a:stretch/>
        </p:blipFill>
        <p:spPr bwMode="auto">
          <a:xfrm>
            <a:off x="702425" y="1708269"/>
            <a:ext cx="5531047" cy="41605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B3FCB-2354-6586-58DE-7E106E273EB4}"/>
              </a:ext>
            </a:extLst>
          </p:cNvPr>
          <p:cNvSpPr txBox="1"/>
          <p:nvPr/>
        </p:nvSpPr>
        <p:spPr>
          <a:xfrm>
            <a:off x="6781801" y="2343150"/>
            <a:ext cx="4895850" cy="2342116"/>
          </a:xfrm>
          <a:prstGeom prst="rect">
            <a:avLst/>
          </a:prstGeom>
          <a:noFill/>
        </p:spPr>
        <p:txBody>
          <a:bodyPr wrap="square" rtlCol="0">
            <a:spAutoFit/>
          </a:bodyPr>
          <a:lstStyle/>
          <a:p>
            <a:pPr>
              <a:lnSpc>
                <a:spcPct val="150000"/>
              </a:lnSpc>
            </a:pPr>
            <a:r>
              <a:rPr lang="en-US" sz="2000" dirty="0"/>
              <a:t>1 – Critical to thrive as a bishop  (190)</a:t>
            </a:r>
          </a:p>
          <a:p>
            <a:pPr>
              <a:lnSpc>
                <a:spcPct val="150000"/>
              </a:lnSpc>
            </a:pPr>
            <a:r>
              <a:rPr lang="en-US" sz="2000" dirty="0"/>
              <a:t>2 – (198)</a:t>
            </a:r>
          </a:p>
          <a:p>
            <a:pPr>
              <a:lnSpc>
                <a:spcPct val="150000"/>
              </a:lnSpc>
            </a:pPr>
            <a:r>
              <a:rPr lang="en-US" sz="2000" dirty="0"/>
              <a:t>3 – (11)</a:t>
            </a:r>
          </a:p>
          <a:p>
            <a:pPr>
              <a:lnSpc>
                <a:spcPct val="150000"/>
              </a:lnSpc>
            </a:pPr>
            <a:r>
              <a:rPr lang="en-US" sz="2000" dirty="0"/>
              <a:t>4 – (11)</a:t>
            </a:r>
          </a:p>
          <a:p>
            <a:pPr>
              <a:lnSpc>
                <a:spcPct val="150000"/>
              </a:lnSpc>
            </a:pPr>
            <a:r>
              <a:rPr lang="en-US" sz="2000" dirty="0"/>
              <a:t>5 – Optional for a bishop (12)</a:t>
            </a:r>
          </a:p>
        </p:txBody>
      </p:sp>
      <p:sp>
        <p:nvSpPr>
          <p:cNvPr id="7" name="Oval 6">
            <a:extLst>
              <a:ext uri="{FF2B5EF4-FFF2-40B4-BE49-F238E27FC236}">
                <a16:creationId xmlns:a16="http://schemas.microsoft.com/office/drawing/2014/main" id="{94315206-4E8E-D5AD-ADA3-05676211AD57}"/>
              </a:ext>
            </a:extLst>
          </p:cNvPr>
          <p:cNvSpPr/>
          <p:nvPr/>
        </p:nvSpPr>
        <p:spPr>
          <a:xfrm>
            <a:off x="6529388" y="2543175"/>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75732ED-EBA5-D7B3-DF22-A8F904200782}"/>
              </a:ext>
            </a:extLst>
          </p:cNvPr>
          <p:cNvSpPr/>
          <p:nvPr/>
        </p:nvSpPr>
        <p:spPr>
          <a:xfrm>
            <a:off x="6529388" y="3027361"/>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A8B00AE-30D8-9CC9-D43C-46508AF2C85C}"/>
              </a:ext>
            </a:extLst>
          </p:cNvPr>
          <p:cNvSpPr/>
          <p:nvPr/>
        </p:nvSpPr>
        <p:spPr>
          <a:xfrm>
            <a:off x="6529388" y="3449637"/>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CE56A0-B486-0CB0-B863-904862A51952}"/>
              </a:ext>
            </a:extLst>
          </p:cNvPr>
          <p:cNvSpPr/>
          <p:nvPr/>
        </p:nvSpPr>
        <p:spPr>
          <a:xfrm>
            <a:off x="6529388" y="3917949"/>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D80F03-17C2-C8E8-93C8-DF750A6B0EC7}"/>
              </a:ext>
            </a:extLst>
          </p:cNvPr>
          <p:cNvSpPr/>
          <p:nvPr/>
        </p:nvSpPr>
        <p:spPr>
          <a:xfrm>
            <a:off x="6529388" y="4333265"/>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0F7AEA7-B0A1-169F-EB5A-D49EE9BA4870}"/>
              </a:ext>
            </a:extLst>
          </p:cNvPr>
          <p:cNvSpPr txBox="1">
            <a:spLocks/>
          </p:cNvSpPr>
          <p:nvPr/>
        </p:nvSpPr>
        <p:spPr>
          <a:xfrm>
            <a:off x="3190305" y="5978235"/>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QUALITIES TO THRIVE</a:t>
            </a:r>
          </a:p>
        </p:txBody>
      </p:sp>
    </p:spTree>
    <p:extLst>
      <p:ext uri="{BB962C8B-B14F-4D97-AF65-F5344CB8AC3E}">
        <p14:creationId xmlns:p14="http://schemas.microsoft.com/office/powerpoint/2010/main" val="27725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C3F493-277B-F73F-4D24-0DB3B1B98910}"/>
              </a:ext>
            </a:extLst>
          </p:cNvPr>
          <p:cNvSpPr>
            <a:spLocks noGrp="1"/>
          </p:cNvSpPr>
          <p:nvPr>
            <p:ph type="title"/>
          </p:nvPr>
        </p:nvSpPr>
        <p:spPr>
          <a:xfrm>
            <a:off x="3327862" y="529244"/>
            <a:ext cx="8610600" cy="1295400"/>
          </a:xfrm>
        </p:spPr>
        <p:txBody>
          <a:bodyPr>
            <a:normAutofit/>
          </a:bodyPr>
          <a:lstStyle/>
          <a:p>
            <a:r>
              <a:rPr lang="en-US" sz="3600" cap="none" dirty="0"/>
              <a:t>ABILITY TO BUILD TRUST</a:t>
            </a:r>
          </a:p>
        </p:txBody>
      </p:sp>
      <p:pic>
        <p:nvPicPr>
          <p:cNvPr id="9218" name="Picture 2" descr="Forms response chart. Question title: The following characteristics might be seen as helping a pastor to thrive. As you consider the role of bishop, rate each of these qualities on a scale from 1 to 5 with 1 being critical to thrive as a bishop and 5 being optional for a bishop.. Number of responses: .">
            <a:extLst>
              <a:ext uri="{FF2B5EF4-FFF2-40B4-BE49-F238E27FC236}">
                <a16:creationId xmlns:a16="http://schemas.microsoft.com/office/drawing/2014/main" id="{3294BF93-A185-FC80-5C81-E20296921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43" t="35473" r="62484" b="18707"/>
          <a:stretch/>
        </p:blipFill>
        <p:spPr bwMode="auto">
          <a:xfrm>
            <a:off x="702425" y="1708269"/>
            <a:ext cx="5531047" cy="41605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B3FCB-2354-6586-58DE-7E106E273EB4}"/>
              </a:ext>
            </a:extLst>
          </p:cNvPr>
          <p:cNvSpPr txBox="1"/>
          <p:nvPr/>
        </p:nvSpPr>
        <p:spPr>
          <a:xfrm>
            <a:off x="6781801" y="2343150"/>
            <a:ext cx="4895850" cy="2342116"/>
          </a:xfrm>
          <a:prstGeom prst="rect">
            <a:avLst/>
          </a:prstGeom>
          <a:noFill/>
        </p:spPr>
        <p:txBody>
          <a:bodyPr wrap="square" rtlCol="0">
            <a:spAutoFit/>
          </a:bodyPr>
          <a:lstStyle/>
          <a:p>
            <a:pPr>
              <a:lnSpc>
                <a:spcPct val="150000"/>
              </a:lnSpc>
            </a:pPr>
            <a:r>
              <a:rPr lang="en-US" sz="2000" dirty="0"/>
              <a:t>1 – Critical to thrive as a bishop  (229)</a:t>
            </a:r>
          </a:p>
          <a:p>
            <a:pPr>
              <a:lnSpc>
                <a:spcPct val="150000"/>
              </a:lnSpc>
            </a:pPr>
            <a:r>
              <a:rPr lang="en-US" sz="2000" dirty="0"/>
              <a:t>2 – (69)</a:t>
            </a:r>
          </a:p>
          <a:p>
            <a:pPr>
              <a:lnSpc>
                <a:spcPct val="150000"/>
              </a:lnSpc>
            </a:pPr>
            <a:r>
              <a:rPr lang="en-US" sz="2000" dirty="0"/>
              <a:t>3 – (5)</a:t>
            </a:r>
          </a:p>
          <a:p>
            <a:pPr>
              <a:lnSpc>
                <a:spcPct val="150000"/>
              </a:lnSpc>
            </a:pPr>
            <a:r>
              <a:rPr lang="en-US" sz="2000" dirty="0"/>
              <a:t>4 – (8)</a:t>
            </a:r>
          </a:p>
          <a:p>
            <a:pPr>
              <a:lnSpc>
                <a:spcPct val="150000"/>
              </a:lnSpc>
            </a:pPr>
            <a:r>
              <a:rPr lang="en-US" sz="2000" dirty="0"/>
              <a:t>5 – Optional for a bishop (12)</a:t>
            </a:r>
          </a:p>
        </p:txBody>
      </p:sp>
      <p:sp>
        <p:nvSpPr>
          <p:cNvPr id="7" name="Oval 6">
            <a:extLst>
              <a:ext uri="{FF2B5EF4-FFF2-40B4-BE49-F238E27FC236}">
                <a16:creationId xmlns:a16="http://schemas.microsoft.com/office/drawing/2014/main" id="{94315206-4E8E-D5AD-ADA3-05676211AD57}"/>
              </a:ext>
            </a:extLst>
          </p:cNvPr>
          <p:cNvSpPr/>
          <p:nvPr/>
        </p:nvSpPr>
        <p:spPr>
          <a:xfrm>
            <a:off x="6529388" y="2543175"/>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75732ED-EBA5-D7B3-DF22-A8F904200782}"/>
              </a:ext>
            </a:extLst>
          </p:cNvPr>
          <p:cNvSpPr/>
          <p:nvPr/>
        </p:nvSpPr>
        <p:spPr>
          <a:xfrm>
            <a:off x="6529388" y="3027361"/>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A8B00AE-30D8-9CC9-D43C-46508AF2C85C}"/>
              </a:ext>
            </a:extLst>
          </p:cNvPr>
          <p:cNvSpPr/>
          <p:nvPr/>
        </p:nvSpPr>
        <p:spPr>
          <a:xfrm>
            <a:off x="6529388" y="3449637"/>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CE56A0-B486-0CB0-B863-904862A51952}"/>
              </a:ext>
            </a:extLst>
          </p:cNvPr>
          <p:cNvSpPr/>
          <p:nvPr/>
        </p:nvSpPr>
        <p:spPr>
          <a:xfrm>
            <a:off x="6529388" y="3917949"/>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D80F03-17C2-C8E8-93C8-DF750A6B0EC7}"/>
              </a:ext>
            </a:extLst>
          </p:cNvPr>
          <p:cNvSpPr/>
          <p:nvPr/>
        </p:nvSpPr>
        <p:spPr>
          <a:xfrm>
            <a:off x="6529388" y="4333265"/>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0F7AEA7-B0A1-169F-EB5A-D49EE9BA4870}"/>
              </a:ext>
            </a:extLst>
          </p:cNvPr>
          <p:cNvSpPr txBox="1">
            <a:spLocks/>
          </p:cNvSpPr>
          <p:nvPr/>
        </p:nvSpPr>
        <p:spPr>
          <a:xfrm>
            <a:off x="3190305" y="5978235"/>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QUALITIES TO THRIVE</a:t>
            </a:r>
          </a:p>
        </p:txBody>
      </p:sp>
    </p:spTree>
    <p:extLst>
      <p:ext uri="{BB962C8B-B14F-4D97-AF65-F5344CB8AC3E}">
        <p14:creationId xmlns:p14="http://schemas.microsoft.com/office/powerpoint/2010/main" val="215314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C3F493-277B-F73F-4D24-0DB3B1B98910}"/>
              </a:ext>
            </a:extLst>
          </p:cNvPr>
          <p:cNvSpPr>
            <a:spLocks noGrp="1"/>
          </p:cNvSpPr>
          <p:nvPr>
            <p:ph type="title"/>
          </p:nvPr>
        </p:nvSpPr>
        <p:spPr>
          <a:xfrm>
            <a:off x="3327862" y="529244"/>
            <a:ext cx="8610600" cy="1295400"/>
          </a:xfrm>
        </p:spPr>
        <p:txBody>
          <a:bodyPr>
            <a:normAutofit/>
          </a:bodyPr>
          <a:lstStyle/>
          <a:p>
            <a:r>
              <a:rPr lang="en-US" sz="3600" cap="none" dirty="0"/>
              <a:t>COMMITTED TO SOCIAL JUSTICE</a:t>
            </a:r>
            <a:br>
              <a:rPr lang="en-US" sz="3600" cap="none" dirty="0"/>
            </a:br>
            <a:r>
              <a:rPr lang="en-US" sz="3600" cap="none" dirty="0"/>
              <a:t>AND CIVIC RENEWAL</a:t>
            </a:r>
          </a:p>
        </p:txBody>
      </p:sp>
      <p:pic>
        <p:nvPicPr>
          <p:cNvPr id="9218" name="Picture 2" descr="Forms response chart. Question title: The following characteristics might be seen as helping a pastor to thrive. As you consider the role of bishop, rate each of these qualities on a scale from 1 to 5 with 1 being critical to thrive as a bishop and 5 being optional for a bishop.. Number of responses: .">
            <a:extLst>
              <a:ext uri="{FF2B5EF4-FFF2-40B4-BE49-F238E27FC236}">
                <a16:creationId xmlns:a16="http://schemas.microsoft.com/office/drawing/2014/main" id="{3294BF93-A185-FC80-5C81-E20296921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444" t="35473" r="56783" b="18707"/>
          <a:stretch/>
        </p:blipFill>
        <p:spPr bwMode="auto">
          <a:xfrm>
            <a:off x="702425" y="1708269"/>
            <a:ext cx="5531047" cy="41605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B3FCB-2354-6586-58DE-7E106E273EB4}"/>
              </a:ext>
            </a:extLst>
          </p:cNvPr>
          <p:cNvSpPr txBox="1"/>
          <p:nvPr/>
        </p:nvSpPr>
        <p:spPr>
          <a:xfrm>
            <a:off x="6781801" y="2343150"/>
            <a:ext cx="4895850" cy="2342116"/>
          </a:xfrm>
          <a:prstGeom prst="rect">
            <a:avLst/>
          </a:prstGeom>
          <a:noFill/>
        </p:spPr>
        <p:txBody>
          <a:bodyPr wrap="square" rtlCol="0">
            <a:spAutoFit/>
          </a:bodyPr>
          <a:lstStyle/>
          <a:p>
            <a:pPr>
              <a:lnSpc>
                <a:spcPct val="150000"/>
              </a:lnSpc>
            </a:pPr>
            <a:r>
              <a:rPr lang="en-US" sz="2000" dirty="0"/>
              <a:t>1 – Critical to thrive as a bishop  (142)</a:t>
            </a:r>
          </a:p>
          <a:p>
            <a:pPr>
              <a:lnSpc>
                <a:spcPct val="150000"/>
              </a:lnSpc>
            </a:pPr>
            <a:r>
              <a:rPr lang="en-US" sz="2000" dirty="0"/>
              <a:t>2 – (100)</a:t>
            </a:r>
          </a:p>
          <a:p>
            <a:pPr>
              <a:lnSpc>
                <a:spcPct val="150000"/>
              </a:lnSpc>
            </a:pPr>
            <a:r>
              <a:rPr lang="en-US" sz="2000" dirty="0"/>
              <a:t>3 – (35)</a:t>
            </a:r>
          </a:p>
          <a:p>
            <a:pPr>
              <a:lnSpc>
                <a:spcPct val="150000"/>
              </a:lnSpc>
            </a:pPr>
            <a:r>
              <a:rPr lang="en-US" sz="2000" dirty="0"/>
              <a:t>4 – (21)</a:t>
            </a:r>
          </a:p>
          <a:p>
            <a:pPr>
              <a:lnSpc>
                <a:spcPct val="150000"/>
              </a:lnSpc>
            </a:pPr>
            <a:r>
              <a:rPr lang="en-US" sz="2000" dirty="0"/>
              <a:t>5 – Optional for a bishop (25)</a:t>
            </a:r>
          </a:p>
        </p:txBody>
      </p:sp>
      <p:sp>
        <p:nvSpPr>
          <p:cNvPr id="7" name="Oval 6">
            <a:extLst>
              <a:ext uri="{FF2B5EF4-FFF2-40B4-BE49-F238E27FC236}">
                <a16:creationId xmlns:a16="http://schemas.microsoft.com/office/drawing/2014/main" id="{94315206-4E8E-D5AD-ADA3-05676211AD57}"/>
              </a:ext>
            </a:extLst>
          </p:cNvPr>
          <p:cNvSpPr/>
          <p:nvPr/>
        </p:nvSpPr>
        <p:spPr>
          <a:xfrm>
            <a:off x="6529388" y="2543175"/>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75732ED-EBA5-D7B3-DF22-A8F904200782}"/>
              </a:ext>
            </a:extLst>
          </p:cNvPr>
          <p:cNvSpPr/>
          <p:nvPr/>
        </p:nvSpPr>
        <p:spPr>
          <a:xfrm>
            <a:off x="6529388" y="3027361"/>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A8B00AE-30D8-9CC9-D43C-46508AF2C85C}"/>
              </a:ext>
            </a:extLst>
          </p:cNvPr>
          <p:cNvSpPr/>
          <p:nvPr/>
        </p:nvSpPr>
        <p:spPr>
          <a:xfrm>
            <a:off x="6529388" y="3449637"/>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CE56A0-B486-0CB0-B863-904862A51952}"/>
              </a:ext>
            </a:extLst>
          </p:cNvPr>
          <p:cNvSpPr/>
          <p:nvPr/>
        </p:nvSpPr>
        <p:spPr>
          <a:xfrm>
            <a:off x="6529388" y="3917949"/>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D80F03-17C2-C8E8-93C8-DF750A6B0EC7}"/>
              </a:ext>
            </a:extLst>
          </p:cNvPr>
          <p:cNvSpPr/>
          <p:nvPr/>
        </p:nvSpPr>
        <p:spPr>
          <a:xfrm>
            <a:off x="6529388" y="4333265"/>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0F7AEA7-B0A1-169F-EB5A-D49EE9BA4870}"/>
              </a:ext>
            </a:extLst>
          </p:cNvPr>
          <p:cNvSpPr txBox="1">
            <a:spLocks/>
          </p:cNvSpPr>
          <p:nvPr/>
        </p:nvSpPr>
        <p:spPr>
          <a:xfrm>
            <a:off x="3190305" y="5978235"/>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QUALITIES TO THRIVE</a:t>
            </a:r>
          </a:p>
        </p:txBody>
      </p:sp>
    </p:spTree>
    <p:extLst>
      <p:ext uri="{BB962C8B-B14F-4D97-AF65-F5344CB8AC3E}">
        <p14:creationId xmlns:p14="http://schemas.microsoft.com/office/powerpoint/2010/main" val="278810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orms response chart. Question title: The following characteristics might be seen as helping a pastor to thrive. As you consider the role of bishop, rate each of these qualities on a scale from 1 to 5 with 1 being critical to thrive as a bishop and 5 being optional for a bishop.. Number of responses: .">
            <a:extLst>
              <a:ext uri="{FF2B5EF4-FFF2-40B4-BE49-F238E27FC236}">
                <a16:creationId xmlns:a16="http://schemas.microsoft.com/office/drawing/2014/main" id="{3294BF93-A185-FC80-5C81-E20296921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157" t="32589" r="51070" b="18707"/>
          <a:stretch/>
        </p:blipFill>
        <p:spPr bwMode="auto">
          <a:xfrm>
            <a:off x="702425" y="1446415"/>
            <a:ext cx="5531047" cy="44223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B3FCB-2354-6586-58DE-7E106E273EB4}"/>
              </a:ext>
            </a:extLst>
          </p:cNvPr>
          <p:cNvSpPr txBox="1"/>
          <p:nvPr/>
        </p:nvSpPr>
        <p:spPr>
          <a:xfrm>
            <a:off x="6781801" y="2343150"/>
            <a:ext cx="4895850" cy="2342116"/>
          </a:xfrm>
          <a:prstGeom prst="rect">
            <a:avLst/>
          </a:prstGeom>
          <a:noFill/>
        </p:spPr>
        <p:txBody>
          <a:bodyPr wrap="square" rtlCol="0">
            <a:spAutoFit/>
          </a:bodyPr>
          <a:lstStyle/>
          <a:p>
            <a:pPr>
              <a:lnSpc>
                <a:spcPct val="150000"/>
              </a:lnSpc>
            </a:pPr>
            <a:r>
              <a:rPr lang="en-US" sz="2000" dirty="0"/>
              <a:t>1 – Critical to thrive as a bishop  (242)</a:t>
            </a:r>
          </a:p>
          <a:p>
            <a:pPr>
              <a:lnSpc>
                <a:spcPct val="150000"/>
              </a:lnSpc>
            </a:pPr>
            <a:r>
              <a:rPr lang="en-US" sz="2000" dirty="0"/>
              <a:t>2 – (48)</a:t>
            </a:r>
          </a:p>
          <a:p>
            <a:pPr>
              <a:lnSpc>
                <a:spcPct val="150000"/>
              </a:lnSpc>
            </a:pPr>
            <a:r>
              <a:rPr lang="en-US" sz="2000" dirty="0"/>
              <a:t>3 – (14)</a:t>
            </a:r>
          </a:p>
          <a:p>
            <a:pPr>
              <a:lnSpc>
                <a:spcPct val="150000"/>
              </a:lnSpc>
            </a:pPr>
            <a:r>
              <a:rPr lang="en-US" sz="2000" dirty="0"/>
              <a:t>4 – (6)</a:t>
            </a:r>
          </a:p>
          <a:p>
            <a:pPr>
              <a:lnSpc>
                <a:spcPct val="150000"/>
              </a:lnSpc>
            </a:pPr>
            <a:r>
              <a:rPr lang="en-US" sz="2000" dirty="0"/>
              <a:t>5 – Optional for a bishop (13)</a:t>
            </a:r>
          </a:p>
        </p:txBody>
      </p:sp>
      <p:sp>
        <p:nvSpPr>
          <p:cNvPr id="7" name="Oval 6">
            <a:extLst>
              <a:ext uri="{FF2B5EF4-FFF2-40B4-BE49-F238E27FC236}">
                <a16:creationId xmlns:a16="http://schemas.microsoft.com/office/drawing/2014/main" id="{94315206-4E8E-D5AD-ADA3-05676211AD57}"/>
              </a:ext>
            </a:extLst>
          </p:cNvPr>
          <p:cNvSpPr/>
          <p:nvPr/>
        </p:nvSpPr>
        <p:spPr>
          <a:xfrm>
            <a:off x="6529388" y="2543175"/>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BC3F493-277B-F73F-4D24-0DB3B1B98910}"/>
              </a:ext>
            </a:extLst>
          </p:cNvPr>
          <p:cNvSpPr>
            <a:spLocks noGrp="1"/>
          </p:cNvSpPr>
          <p:nvPr>
            <p:ph type="title"/>
          </p:nvPr>
        </p:nvSpPr>
        <p:spPr>
          <a:xfrm>
            <a:off x="3327862" y="529244"/>
            <a:ext cx="8610600" cy="1295400"/>
          </a:xfrm>
        </p:spPr>
        <p:txBody>
          <a:bodyPr>
            <a:normAutofit/>
          </a:bodyPr>
          <a:lstStyle/>
          <a:p>
            <a:r>
              <a:rPr lang="en-US" sz="3600" cap="none" dirty="0"/>
              <a:t>PASSION AND ENTHUSIASM</a:t>
            </a:r>
            <a:br>
              <a:rPr lang="en-US" sz="3600" cap="none" dirty="0"/>
            </a:br>
            <a:r>
              <a:rPr lang="en-US" sz="3600" cap="none" dirty="0"/>
              <a:t> FOR LEADING THE CHURCH</a:t>
            </a:r>
          </a:p>
        </p:txBody>
      </p:sp>
      <p:sp>
        <p:nvSpPr>
          <p:cNvPr id="8" name="Oval 7">
            <a:extLst>
              <a:ext uri="{FF2B5EF4-FFF2-40B4-BE49-F238E27FC236}">
                <a16:creationId xmlns:a16="http://schemas.microsoft.com/office/drawing/2014/main" id="{775732ED-EBA5-D7B3-DF22-A8F904200782}"/>
              </a:ext>
            </a:extLst>
          </p:cNvPr>
          <p:cNvSpPr/>
          <p:nvPr/>
        </p:nvSpPr>
        <p:spPr>
          <a:xfrm>
            <a:off x="6529388" y="3027361"/>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A8B00AE-30D8-9CC9-D43C-46508AF2C85C}"/>
              </a:ext>
            </a:extLst>
          </p:cNvPr>
          <p:cNvSpPr/>
          <p:nvPr/>
        </p:nvSpPr>
        <p:spPr>
          <a:xfrm>
            <a:off x="6529388" y="3449637"/>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CE56A0-B486-0CB0-B863-904862A51952}"/>
              </a:ext>
            </a:extLst>
          </p:cNvPr>
          <p:cNvSpPr/>
          <p:nvPr/>
        </p:nvSpPr>
        <p:spPr>
          <a:xfrm>
            <a:off x="6529388" y="3917949"/>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D80F03-17C2-C8E8-93C8-DF750A6B0EC7}"/>
              </a:ext>
            </a:extLst>
          </p:cNvPr>
          <p:cNvSpPr/>
          <p:nvPr/>
        </p:nvSpPr>
        <p:spPr>
          <a:xfrm>
            <a:off x="6529388" y="4333265"/>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0F7AEA7-B0A1-169F-EB5A-D49EE9BA4870}"/>
              </a:ext>
            </a:extLst>
          </p:cNvPr>
          <p:cNvSpPr txBox="1">
            <a:spLocks/>
          </p:cNvSpPr>
          <p:nvPr/>
        </p:nvSpPr>
        <p:spPr>
          <a:xfrm>
            <a:off x="3190305" y="5978235"/>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QUALITIES TO THRIVE</a:t>
            </a:r>
          </a:p>
        </p:txBody>
      </p:sp>
    </p:spTree>
    <p:extLst>
      <p:ext uri="{BB962C8B-B14F-4D97-AF65-F5344CB8AC3E}">
        <p14:creationId xmlns:p14="http://schemas.microsoft.com/office/powerpoint/2010/main" val="86703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orms response chart. Question title: The following characteristics might be seen as helping a pastor to thrive. As you consider the role of bishop, rate each of these qualities on a scale from 1 to 5 with 1 being critical to thrive as a bishop and 5 being optional for a bishop.. Number of responses: .">
            <a:extLst>
              <a:ext uri="{FF2B5EF4-FFF2-40B4-BE49-F238E27FC236}">
                <a16:creationId xmlns:a16="http://schemas.microsoft.com/office/drawing/2014/main" id="{3294BF93-A185-FC80-5C81-E20296921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110" t="32589" r="45415" b="18707"/>
          <a:stretch/>
        </p:blipFill>
        <p:spPr bwMode="auto">
          <a:xfrm>
            <a:off x="914400" y="1446415"/>
            <a:ext cx="5319072" cy="44223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B3FCB-2354-6586-58DE-7E106E273EB4}"/>
              </a:ext>
            </a:extLst>
          </p:cNvPr>
          <p:cNvSpPr txBox="1"/>
          <p:nvPr/>
        </p:nvSpPr>
        <p:spPr>
          <a:xfrm>
            <a:off x="6781801" y="2343150"/>
            <a:ext cx="4895850" cy="2342116"/>
          </a:xfrm>
          <a:prstGeom prst="rect">
            <a:avLst/>
          </a:prstGeom>
          <a:noFill/>
        </p:spPr>
        <p:txBody>
          <a:bodyPr wrap="square" rtlCol="0">
            <a:spAutoFit/>
          </a:bodyPr>
          <a:lstStyle/>
          <a:p>
            <a:pPr>
              <a:lnSpc>
                <a:spcPct val="150000"/>
              </a:lnSpc>
            </a:pPr>
            <a:r>
              <a:rPr lang="en-US" sz="2000" dirty="0"/>
              <a:t>1 – Critical to thrive as a bishop  (105)</a:t>
            </a:r>
          </a:p>
          <a:p>
            <a:pPr>
              <a:lnSpc>
                <a:spcPct val="150000"/>
              </a:lnSpc>
            </a:pPr>
            <a:r>
              <a:rPr lang="en-US" sz="2000" dirty="0"/>
              <a:t>2 – (110)</a:t>
            </a:r>
          </a:p>
          <a:p>
            <a:pPr>
              <a:lnSpc>
                <a:spcPct val="150000"/>
              </a:lnSpc>
            </a:pPr>
            <a:r>
              <a:rPr lang="en-US" sz="2000" dirty="0"/>
              <a:t>3 – (66)</a:t>
            </a:r>
          </a:p>
          <a:p>
            <a:pPr>
              <a:lnSpc>
                <a:spcPct val="150000"/>
              </a:lnSpc>
            </a:pPr>
            <a:r>
              <a:rPr lang="en-US" sz="2000" dirty="0"/>
              <a:t>4 – (25)</a:t>
            </a:r>
          </a:p>
          <a:p>
            <a:pPr>
              <a:lnSpc>
                <a:spcPct val="150000"/>
              </a:lnSpc>
            </a:pPr>
            <a:r>
              <a:rPr lang="en-US" sz="2000" dirty="0"/>
              <a:t>5 – Optional for a bishop (17)</a:t>
            </a:r>
          </a:p>
        </p:txBody>
      </p:sp>
      <p:sp>
        <p:nvSpPr>
          <p:cNvPr id="7" name="Oval 6">
            <a:extLst>
              <a:ext uri="{FF2B5EF4-FFF2-40B4-BE49-F238E27FC236}">
                <a16:creationId xmlns:a16="http://schemas.microsoft.com/office/drawing/2014/main" id="{94315206-4E8E-D5AD-ADA3-05676211AD57}"/>
              </a:ext>
            </a:extLst>
          </p:cNvPr>
          <p:cNvSpPr/>
          <p:nvPr/>
        </p:nvSpPr>
        <p:spPr>
          <a:xfrm>
            <a:off x="6529388" y="2543175"/>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BC3F493-277B-F73F-4D24-0DB3B1B98910}"/>
              </a:ext>
            </a:extLst>
          </p:cNvPr>
          <p:cNvSpPr>
            <a:spLocks noGrp="1"/>
          </p:cNvSpPr>
          <p:nvPr>
            <p:ph type="title"/>
          </p:nvPr>
        </p:nvSpPr>
        <p:spPr>
          <a:xfrm>
            <a:off x="3327862" y="529244"/>
            <a:ext cx="8610600" cy="1295400"/>
          </a:xfrm>
        </p:spPr>
        <p:txBody>
          <a:bodyPr>
            <a:normAutofit/>
          </a:bodyPr>
          <a:lstStyle/>
          <a:p>
            <a:r>
              <a:rPr lang="en-US" sz="3600" cap="none" dirty="0"/>
              <a:t>CALM AND GENTLE SPIRIT</a:t>
            </a:r>
          </a:p>
        </p:txBody>
      </p:sp>
      <p:sp>
        <p:nvSpPr>
          <p:cNvPr id="8" name="Oval 7">
            <a:extLst>
              <a:ext uri="{FF2B5EF4-FFF2-40B4-BE49-F238E27FC236}">
                <a16:creationId xmlns:a16="http://schemas.microsoft.com/office/drawing/2014/main" id="{775732ED-EBA5-D7B3-DF22-A8F904200782}"/>
              </a:ext>
            </a:extLst>
          </p:cNvPr>
          <p:cNvSpPr/>
          <p:nvPr/>
        </p:nvSpPr>
        <p:spPr>
          <a:xfrm>
            <a:off x="6529388" y="3027361"/>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A8B00AE-30D8-9CC9-D43C-46508AF2C85C}"/>
              </a:ext>
            </a:extLst>
          </p:cNvPr>
          <p:cNvSpPr/>
          <p:nvPr/>
        </p:nvSpPr>
        <p:spPr>
          <a:xfrm>
            <a:off x="6529388" y="3449637"/>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CE56A0-B486-0CB0-B863-904862A51952}"/>
              </a:ext>
            </a:extLst>
          </p:cNvPr>
          <p:cNvSpPr/>
          <p:nvPr/>
        </p:nvSpPr>
        <p:spPr>
          <a:xfrm>
            <a:off x="6529388" y="3917949"/>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D80F03-17C2-C8E8-93C8-DF750A6B0EC7}"/>
              </a:ext>
            </a:extLst>
          </p:cNvPr>
          <p:cNvSpPr/>
          <p:nvPr/>
        </p:nvSpPr>
        <p:spPr>
          <a:xfrm>
            <a:off x="6529388" y="4333265"/>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0F7AEA7-B0A1-169F-EB5A-D49EE9BA4870}"/>
              </a:ext>
            </a:extLst>
          </p:cNvPr>
          <p:cNvSpPr txBox="1">
            <a:spLocks/>
          </p:cNvSpPr>
          <p:nvPr/>
        </p:nvSpPr>
        <p:spPr>
          <a:xfrm>
            <a:off x="3190305" y="5978235"/>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QUALITIES TO THRIVE</a:t>
            </a:r>
          </a:p>
        </p:txBody>
      </p:sp>
    </p:spTree>
    <p:extLst>
      <p:ext uri="{BB962C8B-B14F-4D97-AF65-F5344CB8AC3E}">
        <p14:creationId xmlns:p14="http://schemas.microsoft.com/office/powerpoint/2010/main" val="380244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orms response chart. Question title: The following characteristics might be seen as helping a pastor to thrive. As you consider the role of bishop, rate each of these qualities on a scale from 1 to 5 with 1 being critical to thrive as a bishop and 5 being optional for a bishop.. Number of responses: .">
            <a:extLst>
              <a:ext uri="{FF2B5EF4-FFF2-40B4-BE49-F238E27FC236}">
                <a16:creationId xmlns:a16="http://schemas.microsoft.com/office/drawing/2014/main" id="{3294BF93-A185-FC80-5C81-E20296921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928" t="32589" r="39597" b="18707"/>
          <a:stretch/>
        </p:blipFill>
        <p:spPr bwMode="auto">
          <a:xfrm>
            <a:off x="914400" y="1446415"/>
            <a:ext cx="5319072" cy="44223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B3FCB-2354-6586-58DE-7E106E273EB4}"/>
              </a:ext>
            </a:extLst>
          </p:cNvPr>
          <p:cNvSpPr txBox="1"/>
          <p:nvPr/>
        </p:nvSpPr>
        <p:spPr>
          <a:xfrm>
            <a:off x="6781801" y="2343150"/>
            <a:ext cx="4895850" cy="2342116"/>
          </a:xfrm>
          <a:prstGeom prst="rect">
            <a:avLst/>
          </a:prstGeom>
          <a:noFill/>
        </p:spPr>
        <p:txBody>
          <a:bodyPr wrap="square" rtlCol="0">
            <a:spAutoFit/>
          </a:bodyPr>
          <a:lstStyle/>
          <a:p>
            <a:pPr>
              <a:lnSpc>
                <a:spcPct val="150000"/>
              </a:lnSpc>
            </a:pPr>
            <a:r>
              <a:rPr lang="en-US" sz="2000" dirty="0"/>
              <a:t>1 – Critical to thrive as a bishop  (154)</a:t>
            </a:r>
          </a:p>
          <a:p>
            <a:pPr>
              <a:lnSpc>
                <a:spcPct val="150000"/>
              </a:lnSpc>
            </a:pPr>
            <a:r>
              <a:rPr lang="en-US" sz="2000" dirty="0"/>
              <a:t>2 – (118)</a:t>
            </a:r>
          </a:p>
          <a:p>
            <a:pPr>
              <a:lnSpc>
                <a:spcPct val="150000"/>
              </a:lnSpc>
            </a:pPr>
            <a:r>
              <a:rPr lang="en-US" sz="2000" dirty="0"/>
              <a:t>3 – (28)</a:t>
            </a:r>
          </a:p>
          <a:p>
            <a:pPr>
              <a:lnSpc>
                <a:spcPct val="150000"/>
              </a:lnSpc>
            </a:pPr>
            <a:r>
              <a:rPr lang="en-US" sz="2000" dirty="0"/>
              <a:t>4 – (13)</a:t>
            </a:r>
          </a:p>
          <a:p>
            <a:pPr>
              <a:lnSpc>
                <a:spcPct val="150000"/>
              </a:lnSpc>
            </a:pPr>
            <a:r>
              <a:rPr lang="en-US" sz="2000" dirty="0"/>
              <a:t>5 – Optional for a bishop (10)</a:t>
            </a:r>
          </a:p>
        </p:txBody>
      </p:sp>
      <p:sp>
        <p:nvSpPr>
          <p:cNvPr id="7" name="Oval 6">
            <a:extLst>
              <a:ext uri="{FF2B5EF4-FFF2-40B4-BE49-F238E27FC236}">
                <a16:creationId xmlns:a16="http://schemas.microsoft.com/office/drawing/2014/main" id="{94315206-4E8E-D5AD-ADA3-05676211AD57}"/>
              </a:ext>
            </a:extLst>
          </p:cNvPr>
          <p:cNvSpPr/>
          <p:nvPr/>
        </p:nvSpPr>
        <p:spPr>
          <a:xfrm>
            <a:off x="6529388" y="2543175"/>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BC3F493-277B-F73F-4D24-0DB3B1B98910}"/>
              </a:ext>
            </a:extLst>
          </p:cNvPr>
          <p:cNvSpPr>
            <a:spLocks noGrp="1"/>
          </p:cNvSpPr>
          <p:nvPr>
            <p:ph type="title"/>
          </p:nvPr>
        </p:nvSpPr>
        <p:spPr>
          <a:xfrm>
            <a:off x="3327862" y="529244"/>
            <a:ext cx="8610600" cy="1295400"/>
          </a:xfrm>
        </p:spPr>
        <p:txBody>
          <a:bodyPr>
            <a:normAutofit/>
          </a:bodyPr>
          <a:lstStyle/>
          <a:p>
            <a:r>
              <a:rPr lang="en-US" sz="3600" cap="none" dirty="0"/>
              <a:t>ABILITY TO PERSEVERE</a:t>
            </a:r>
          </a:p>
        </p:txBody>
      </p:sp>
      <p:sp>
        <p:nvSpPr>
          <p:cNvPr id="8" name="Oval 7">
            <a:extLst>
              <a:ext uri="{FF2B5EF4-FFF2-40B4-BE49-F238E27FC236}">
                <a16:creationId xmlns:a16="http://schemas.microsoft.com/office/drawing/2014/main" id="{775732ED-EBA5-D7B3-DF22-A8F904200782}"/>
              </a:ext>
            </a:extLst>
          </p:cNvPr>
          <p:cNvSpPr/>
          <p:nvPr/>
        </p:nvSpPr>
        <p:spPr>
          <a:xfrm>
            <a:off x="6529388" y="3027361"/>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A8B00AE-30D8-9CC9-D43C-46508AF2C85C}"/>
              </a:ext>
            </a:extLst>
          </p:cNvPr>
          <p:cNvSpPr/>
          <p:nvPr/>
        </p:nvSpPr>
        <p:spPr>
          <a:xfrm>
            <a:off x="6529388" y="3449637"/>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CE56A0-B486-0CB0-B863-904862A51952}"/>
              </a:ext>
            </a:extLst>
          </p:cNvPr>
          <p:cNvSpPr/>
          <p:nvPr/>
        </p:nvSpPr>
        <p:spPr>
          <a:xfrm>
            <a:off x="6529388" y="3917949"/>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D80F03-17C2-C8E8-93C8-DF750A6B0EC7}"/>
              </a:ext>
            </a:extLst>
          </p:cNvPr>
          <p:cNvSpPr/>
          <p:nvPr/>
        </p:nvSpPr>
        <p:spPr>
          <a:xfrm>
            <a:off x="6529388" y="4333265"/>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0F7AEA7-B0A1-169F-EB5A-D49EE9BA4870}"/>
              </a:ext>
            </a:extLst>
          </p:cNvPr>
          <p:cNvSpPr txBox="1">
            <a:spLocks/>
          </p:cNvSpPr>
          <p:nvPr/>
        </p:nvSpPr>
        <p:spPr>
          <a:xfrm>
            <a:off x="3190305" y="5978235"/>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QUALITIES TO THRIVE</a:t>
            </a:r>
          </a:p>
        </p:txBody>
      </p:sp>
    </p:spTree>
    <p:extLst>
      <p:ext uri="{BB962C8B-B14F-4D97-AF65-F5344CB8AC3E}">
        <p14:creationId xmlns:p14="http://schemas.microsoft.com/office/powerpoint/2010/main" val="276152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orms response chart. Question title: The following characteristics might be seen as helping a pastor to thrive. As you consider the role of bishop, rate each of these qualities on a scale from 1 to 5 with 1 being critical to thrive as a bishop and 5 being optional for a bishop.. Number of responses: .">
            <a:extLst>
              <a:ext uri="{FF2B5EF4-FFF2-40B4-BE49-F238E27FC236}">
                <a16:creationId xmlns:a16="http://schemas.microsoft.com/office/drawing/2014/main" id="{3294BF93-A185-FC80-5C81-E20296921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909" t="32589" r="33616" b="18707"/>
          <a:stretch/>
        </p:blipFill>
        <p:spPr bwMode="auto">
          <a:xfrm>
            <a:off x="914400" y="1446415"/>
            <a:ext cx="5319072" cy="44223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B3FCB-2354-6586-58DE-7E106E273EB4}"/>
              </a:ext>
            </a:extLst>
          </p:cNvPr>
          <p:cNvSpPr txBox="1"/>
          <p:nvPr/>
        </p:nvSpPr>
        <p:spPr>
          <a:xfrm>
            <a:off x="6781801" y="2343150"/>
            <a:ext cx="4895850" cy="2342116"/>
          </a:xfrm>
          <a:prstGeom prst="rect">
            <a:avLst/>
          </a:prstGeom>
          <a:noFill/>
        </p:spPr>
        <p:txBody>
          <a:bodyPr wrap="square" rtlCol="0">
            <a:spAutoFit/>
          </a:bodyPr>
          <a:lstStyle/>
          <a:p>
            <a:pPr>
              <a:lnSpc>
                <a:spcPct val="150000"/>
              </a:lnSpc>
            </a:pPr>
            <a:r>
              <a:rPr lang="en-US" sz="2000" dirty="0"/>
              <a:t>1 – Critical to thrive as a bishop  (122)</a:t>
            </a:r>
          </a:p>
          <a:p>
            <a:pPr>
              <a:lnSpc>
                <a:spcPct val="150000"/>
              </a:lnSpc>
            </a:pPr>
            <a:r>
              <a:rPr lang="en-US" sz="2000" dirty="0"/>
              <a:t>2 – (116)</a:t>
            </a:r>
          </a:p>
          <a:p>
            <a:pPr>
              <a:lnSpc>
                <a:spcPct val="150000"/>
              </a:lnSpc>
            </a:pPr>
            <a:r>
              <a:rPr lang="en-US" sz="2000" dirty="0"/>
              <a:t>3 – (61)</a:t>
            </a:r>
          </a:p>
          <a:p>
            <a:pPr>
              <a:lnSpc>
                <a:spcPct val="150000"/>
              </a:lnSpc>
            </a:pPr>
            <a:r>
              <a:rPr lang="en-US" sz="2000" dirty="0"/>
              <a:t>4 – (17)</a:t>
            </a:r>
          </a:p>
          <a:p>
            <a:pPr>
              <a:lnSpc>
                <a:spcPct val="150000"/>
              </a:lnSpc>
            </a:pPr>
            <a:r>
              <a:rPr lang="en-US" sz="2000" dirty="0"/>
              <a:t>5 – Optional for a bishop (7)</a:t>
            </a:r>
          </a:p>
        </p:txBody>
      </p:sp>
      <p:sp>
        <p:nvSpPr>
          <p:cNvPr id="7" name="Oval 6">
            <a:extLst>
              <a:ext uri="{FF2B5EF4-FFF2-40B4-BE49-F238E27FC236}">
                <a16:creationId xmlns:a16="http://schemas.microsoft.com/office/drawing/2014/main" id="{94315206-4E8E-D5AD-ADA3-05676211AD57}"/>
              </a:ext>
            </a:extLst>
          </p:cNvPr>
          <p:cNvSpPr/>
          <p:nvPr/>
        </p:nvSpPr>
        <p:spPr>
          <a:xfrm>
            <a:off x="6529388" y="2543175"/>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BC3F493-277B-F73F-4D24-0DB3B1B98910}"/>
              </a:ext>
            </a:extLst>
          </p:cNvPr>
          <p:cNvSpPr>
            <a:spLocks noGrp="1"/>
          </p:cNvSpPr>
          <p:nvPr>
            <p:ph type="title"/>
          </p:nvPr>
        </p:nvSpPr>
        <p:spPr>
          <a:xfrm>
            <a:off x="3327862" y="529244"/>
            <a:ext cx="8610600" cy="1295400"/>
          </a:xfrm>
        </p:spPr>
        <p:txBody>
          <a:bodyPr>
            <a:normAutofit/>
          </a:bodyPr>
          <a:lstStyle/>
          <a:p>
            <a:r>
              <a:rPr lang="en-US" sz="3600" cap="none" dirty="0"/>
              <a:t>A COMMITTED EVANGELIST</a:t>
            </a:r>
          </a:p>
        </p:txBody>
      </p:sp>
      <p:sp>
        <p:nvSpPr>
          <p:cNvPr id="8" name="Oval 7">
            <a:extLst>
              <a:ext uri="{FF2B5EF4-FFF2-40B4-BE49-F238E27FC236}">
                <a16:creationId xmlns:a16="http://schemas.microsoft.com/office/drawing/2014/main" id="{775732ED-EBA5-D7B3-DF22-A8F904200782}"/>
              </a:ext>
            </a:extLst>
          </p:cNvPr>
          <p:cNvSpPr/>
          <p:nvPr/>
        </p:nvSpPr>
        <p:spPr>
          <a:xfrm>
            <a:off x="6529388" y="3027361"/>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A8B00AE-30D8-9CC9-D43C-46508AF2C85C}"/>
              </a:ext>
            </a:extLst>
          </p:cNvPr>
          <p:cNvSpPr/>
          <p:nvPr/>
        </p:nvSpPr>
        <p:spPr>
          <a:xfrm>
            <a:off x="6529388" y="3449637"/>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CE56A0-B486-0CB0-B863-904862A51952}"/>
              </a:ext>
            </a:extLst>
          </p:cNvPr>
          <p:cNvSpPr/>
          <p:nvPr/>
        </p:nvSpPr>
        <p:spPr>
          <a:xfrm>
            <a:off x="6529388" y="3917949"/>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D80F03-17C2-C8E8-93C8-DF750A6B0EC7}"/>
              </a:ext>
            </a:extLst>
          </p:cNvPr>
          <p:cNvSpPr/>
          <p:nvPr/>
        </p:nvSpPr>
        <p:spPr>
          <a:xfrm>
            <a:off x="6529388" y="4333265"/>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0F7AEA7-B0A1-169F-EB5A-D49EE9BA4870}"/>
              </a:ext>
            </a:extLst>
          </p:cNvPr>
          <p:cNvSpPr txBox="1">
            <a:spLocks/>
          </p:cNvSpPr>
          <p:nvPr/>
        </p:nvSpPr>
        <p:spPr>
          <a:xfrm>
            <a:off x="3190305" y="5978235"/>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QUALITIES TO THRIVE</a:t>
            </a:r>
          </a:p>
        </p:txBody>
      </p:sp>
    </p:spTree>
    <p:extLst>
      <p:ext uri="{BB962C8B-B14F-4D97-AF65-F5344CB8AC3E}">
        <p14:creationId xmlns:p14="http://schemas.microsoft.com/office/powerpoint/2010/main" val="38204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99898-D6D1-B16A-784F-962912C0766E}"/>
              </a:ext>
            </a:extLst>
          </p:cNvPr>
          <p:cNvSpPr>
            <a:spLocks noGrp="1"/>
          </p:cNvSpPr>
          <p:nvPr>
            <p:ph type="title"/>
          </p:nvPr>
        </p:nvSpPr>
        <p:spPr>
          <a:xfrm>
            <a:off x="364672" y="532752"/>
            <a:ext cx="11462656" cy="1293028"/>
          </a:xfrm>
        </p:spPr>
        <p:txBody>
          <a:bodyPr>
            <a:normAutofit/>
          </a:bodyPr>
          <a:lstStyle/>
          <a:p>
            <a:r>
              <a:rPr lang="en-US" sz="3200" cap="none" dirty="0"/>
              <a:t>THE SYNOD IS DIVIDED INTO 8 CONFERENCES</a:t>
            </a:r>
          </a:p>
        </p:txBody>
      </p:sp>
      <p:graphicFrame>
        <p:nvGraphicFramePr>
          <p:cNvPr id="5" name="Content Placeholder 4">
            <a:extLst>
              <a:ext uri="{FF2B5EF4-FFF2-40B4-BE49-F238E27FC236}">
                <a16:creationId xmlns:a16="http://schemas.microsoft.com/office/drawing/2014/main" id="{F993DF86-0610-B5F3-2C15-C33DD941402C}"/>
              </a:ext>
            </a:extLst>
          </p:cNvPr>
          <p:cNvGraphicFramePr>
            <a:graphicFrameLocks noGrp="1"/>
          </p:cNvGraphicFramePr>
          <p:nvPr>
            <p:ph idx="1"/>
            <p:extLst>
              <p:ext uri="{D42A27DB-BD31-4B8C-83A1-F6EECF244321}">
                <p14:modId xmlns:p14="http://schemas.microsoft.com/office/powerpoint/2010/main" val="1566560290"/>
              </p:ext>
            </p:extLst>
          </p:nvPr>
        </p:nvGraphicFramePr>
        <p:xfrm>
          <a:off x="1894115" y="2002971"/>
          <a:ext cx="7717972" cy="3528513"/>
        </p:xfrm>
        <a:graphic>
          <a:graphicData uri="http://schemas.openxmlformats.org/drawingml/2006/table">
            <a:tbl>
              <a:tblPr firstRow="1" bandRow="1">
                <a:tableStyleId>{21E4AEA4-8DFA-4A89-87EB-49C32662AFE0}</a:tableStyleId>
              </a:tblPr>
              <a:tblGrid>
                <a:gridCol w="5087109">
                  <a:extLst>
                    <a:ext uri="{9D8B030D-6E8A-4147-A177-3AD203B41FA5}">
                      <a16:colId xmlns:a16="http://schemas.microsoft.com/office/drawing/2014/main" val="461522006"/>
                    </a:ext>
                  </a:extLst>
                </a:gridCol>
                <a:gridCol w="2630863">
                  <a:extLst>
                    <a:ext uri="{9D8B030D-6E8A-4147-A177-3AD203B41FA5}">
                      <a16:colId xmlns:a16="http://schemas.microsoft.com/office/drawing/2014/main" val="1537840806"/>
                    </a:ext>
                  </a:extLst>
                </a:gridCol>
              </a:tblGrid>
              <a:tr h="392057">
                <a:tc>
                  <a:txBody>
                    <a:bodyPr/>
                    <a:lstStyle/>
                    <a:p>
                      <a:r>
                        <a:rPr lang="en-US" dirty="0"/>
                        <a:t> CONFERENCES</a:t>
                      </a:r>
                    </a:p>
                  </a:txBody>
                  <a:tcPr/>
                </a:tc>
                <a:tc>
                  <a:txBody>
                    <a:bodyPr/>
                    <a:lstStyle/>
                    <a:p>
                      <a:r>
                        <a:rPr lang="en-US" dirty="0"/>
                        <a:t>  CONGREGATIONS</a:t>
                      </a:r>
                    </a:p>
                  </a:txBody>
                  <a:tcPr/>
                </a:tc>
                <a:extLst>
                  <a:ext uri="{0D108BD9-81ED-4DB2-BD59-A6C34878D82A}">
                    <a16:rowId xmlns:a16="http://schemas.microsoft.com/office/drawing/2014/main" val="746918747"/>
                  </a:ext>
                </a:extLst>
              </a:tr>
              <a:tr h="392057">
                <a:tc>
                  <a:txBody>
                    <a:bodyPr/>
                    <a:lstStyle/>
                    <a:p>
                      <a:r>
                        <a:rPr lang="en-US" sz="1800" dirty="0">
                          <a:effectLst/>
                        </a:rPr>
                        <a:t>Central Philadelphia</a:t>
                      </a:r>
                      <a:endParaRPr lang="en-US" sz="1800" dirty="0">
                        <a:effectLst/>
                        <a:highlight>
                          <a:srgbClr val="FFFF00"/>
                        </a:highlight>
                      </a:endParaRPr>
                    </a:p>
                  </a:txBody>
                  <a:tcPr/>
                </a:tc>
                <a:tc>
                  <a:txBody>
                    <a:bodyPr/>
                    <a:lstStyle/>
                    <a:p>
                      <a:pPr algn="ctr"/>
                      <a:r>
                        <a:rPr lang="en-US" dirty="0"/>
                        <a:t>13</a:t>
                      </a:r>
                    </a:p>
                  </a:txBody>
                  <a:tcPr/>
                </a:tc>
                <a:extLst>
                  <a:ext uri="{0D108BD9-81ED-4DB2-BD59-A6C34878D82A}">
                    <a16:rowId xmlns:a16="http://schemas.microsoft.com/office/drawing/2014/main" val="4020663304"/>
                  </a:ext>
                </a:extLst>
              </a:tr>
              <a:tr h="392057">
                <a:tc>
                  <a:txBody>
                    <a:bodyPr/>
                    <a:lstStyle/>
                    <a:p>
                      <a:r>
                        <a:rPr lang="en-US" dirty="0"/>
                        <a:t>Chester</a:t>
                      </a:r>
                    </a:p>
                  </a:txBody>
                  <a:tcPr/>
                </a:tc>
                <a:tc>
                  <a:txBody>
                    <a:bodyPr/>
                    <a:lstStyle/>
                    <a:p>
                      <a:pPr algn="ctr"/>
                      <a:r>
                        <a:rPr lang="en-US" dirty="0"/>
                        <a:t>15</a:t>
                      </a:r>
                    </a:p>
                  </a:txBody>
                  <a:tcPr/>
                </a:tc>
                <a:extLst>
                  <a:ext uri="{0D108BD9-81ED-4DB2-BD59-A6C34878D82A}">
                    <a16:rowId xmlns:a16="http://schemas.microsoft.com/office/drawing/2014/main" val="2212101129"/>
                  </a:ext>
                </a:extLst>
              </a:tr>
              <a:tr h="392057">
                <a:tc>
                  <a:txBody>
                    <a:bodyPr/>
                    <a:lstStyle/>
                    <a:p>
                      <a:r>
                        <a:rPr lang="en-US" dirty="0"/>
                        <a:t>Delaware</a:t>
                      </a:r>
                    </a:p>
                  </a:txBody>
                  <a:tcPr/>
                </a:tc>
                <a:tc>
                  <a:txBody>
                    <a:bodyPr/>
                    <a:lstStyle/>
                    <a:p>
                      <a:pPr algn="ctr"/>
                      <a:r>
                        <a:rPr lang="en-US" dirty="0"/>
                        <a:t>21</a:t>
                      </a:r>
                    </a:p>
                  </a:txBody>
                  <a:tcPr/>
                </a:tc>
                <a:extLst>
                  <a:ext uri="{0D108BD9-81ED-4DB2-BD59-A6C34878D82A}">
                    <a16:rowId xmlns:a16="http://schemas.microsoft.com/office/drawing/2014/main" val="1996348769"/>
                  </a:ext>
                </a:extLst>
              </a:tr>
              <a:tr h="392057">
                <a:tc>
                  <a:txBody>
                    <a:bodyPr/>
                    <a:lstStyle/>
                    <a:p>
                      <a:r>
                        <a:rPr lang="en-US" dirty="0"/>
                        <a:t>Lower Bucks</a:t>
                      </a:r>
                    </a:p>
                  </a:txBody>
                  <a:tcPr/>
                </a:tc>
                <a:tc>
                  <a:txBody>
                    <a:bodyPr/>
                    <a:lstStyle/>
                    <a:p>
                      <a:pPr algn="ctr"/>
                      <a:r>
                        <a:rPr lang="en-US" dirty="0"/>
                        <a:t>16</a:t>
                      </a:r>
                    </a:p>
                  </a:txBody>
                  <a:tcPr/>
                </a:tc>
                <a:extLst>
                  <a:ext uri="{0D108BD9-81ED-4DB2-BD59-A6C34878D82A}">
                    <a16:rowId xmlns:a16="http://schemas.microsoft.com/office/drawing/2014/main" val="2971235188"/>
                  </a:ext>
                </a:extLst>
              </a:tr>
              <a:tr h="392057">
                <a:tc>
                  <a:txBody>
                    <a:bodyPr/>
                    <a:lstStyle/>
                    <a:p>
                      <a:r>
                        <a:rPr lang="en-US" dirty="0"/>
                        <a:t>Lower Montgomery</a:t>
                      </a:r>
                    </a:p>
                  </a:txBody>
                  <a:tcPr/>
                </a:tc>
                <a:tc>
                  <a:txBody>
                    <a:bodyPr/>
                    <a:lstStyle/>
                    <a:p>
                      <a:pPr algn="ctr"/>
                      <a:r>
                        <a:rPr lang="en-US" dirty="0"/>
                        <a:t>24</a:t>
                      </a:r>
                    </a:p>
                  </a:txBody>
                  <a:tcPr/>
                </a:tc>
                <a:extLst>
                  <a:ext uri="{0D108BD9-81ED-4DB2-BD59-A6C34878D82A}">
                    <a16:rowId xmlns:a16="http://schemas.microsoft.com/office/drawing/2014/main" val="3856182972"/>
                  </a:ext>
                </a:extLst>
              </a:tr>
              <a:tr h="392057">
                <a:tc>
                  <a:txBody>
                    <a:bodyPr/>
                    <a:lstStyle/>
                    <a:p>
                      <a:r>
                        <a:rPr lang="en-US" dirty="0"/>
                        <a:t>Northeast/Northwest Philadelphia</a:t>
                      </a:r>
                    </a:p>
                  </a:txBody>
                  <a:tcPr/>
                </a:tc>
                <a:tc>
                  <a:txBody>
                    <a:bodyPr/>
                    <a:lstStyle/>
                    <a:p>
                      <a:pPr algn="ctr"/>
                      <a:r>
                        <a:rPr lang="en-US" dirty="0"/>
                        <a:t>15</a:t>
                      </a:r>
                    </a:p>
                  </a:txBody>
                  <a:tcPr/>
                </a:tc>
                <a:extLst>
                  <a:ext uri="{0D108BD9-81ED-4DB2-BD59-A6C34878D82A}">
                    <a16:rowId xmlns:a16="http://schemas.microsoft.com/office/drawing/2014/main" val="1324977073"/>
                  </a:ext>
                </a:extLst>
              </a:tr>
              <a:tr h="392057">
                <a:tc>
                  <a:txBody>
                    <a:bodyPr/>
                    <a:lstStyle/>
                    <a:p>
                      <a:r>
                        <a:rPr lang="en-US" dirty="0"/>
                        <a:t>Upper Bucks</a:t>
                      </a:r>
                    </a:p>
                  </a:txBody>
                  <a:tcPr/>
                </a:tc>
                <a:tc>
                  <a:txBody>
                    <a:bodyPr/>
                    <a:lstStyle/>
                    <a:p>
                      <a:pPr algn="ctr"/>
                      <a:r>
                        <a:rPr lang="en-US" dirty="0"/>
                        <a:t>24</a:t>
                      </a:r>
                    </a:p>
                  </a:txBody>
                  <a:tcPr/>
                </a:tc>
                <a:extLst>
                  <a:ext uri="{0D108BD9-81ED-4DB2-BD59-A6C34878D82A}">
                    <a16:rowId xmlns:a16="http://schemas.microsoft.com/office/drawing/2014/main" val="3114405035"/>
                  </a:ext>
                </a:extLst>
              </a:tr>
              <a:tr h="392057">
                <a:tc>
                  <a:txBody>
                    <a:bodyPr/>
                    <a:lstStyle/>
                    <a:p>
                      <a:r>
                        <a:rPr lang="en-US" dirty="0"/>
                        <a:t>Upper Montgomery</a:t>
                      </a:r>
                    </a:p>
                  </a:txBody>
                  <a:tcPr/>
                </a:tc>
                <a:tc>
                  <a:txBody>
                    <a:bodyPr/>
                    <a:lstStyle/>
                    <a:p>
                      <a:pPr algn="ctr"/>
                      <a:r>
                        <a:rPr lang="en-US" dirty="0"/>
                        <a:t>18</a:t>
                      </a:r>
                    </a:p>
                  </a:txBody>
                  <a:tcPr/>
                </a:tc>
                <a:extLst>
                  <a:ext uri="{0D108BD9-81ED-4DB2-BD59-A6C34878D82A}">
                    <a16:rowId xmlns:a16="http://schemas.microsoft.com/office/drawing/2014/main" val="2310272147"/>
                  </a:ext>
                </a:extLst>
              </a:tr>
            </a:tbl>
          </a:graphicData>
        </a:graphic>
      </p:graphicFrame>
      <p:sp>
        <p:nvSpPr>
          <p:cNvPr id="11" name="Text Placeholder 3">
            <a:extLst>
              <a:ext uri="{FF2B5EF4-FFF2-40B4-BE49-F238E27FC236}">
                <a16:creationId xmlns:a16="http://schemas.microsoft.com/office/drawing/2014/main" id="{C2E14EF1-5950-6FCD-F5E7-F39DCBFE6AF2}"/>
              </a:ext>
            </a:extLst>
          </p:cNvPr>
          <p:cNvSpPr txBox="1">
            <a:spLocks/>
          </p:cNvSpPr>
          <p:nvPr/>
        </p:nvSpPr>
        <p:spPr>
          <a:xfrm>
            <a:off x="1006928" y="5957103"/>
            <a:ext cx="10820400" cy="42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dirty="0">
                <a:solidFill>
                  <a:prstClr val="black">
                    <a:tint val="75000"/>
                  </a:prstClr>
                </a:solidFill>
                <a:latin typeface="Century Gothic" panose="020B0502020202020204"/>
              </a:rPr>
              <a:t>SYNOD OVERVIEW</a:t>
            </a:r>
            <a:endParaRPr lang="en-US" dirty="0"/>
          </a:p>
        </p:txBody>
      </p:sp>
    </p:spTree>
    <p:extLst>
      <p:ext uri="{BB962C8B-B14F-4D97-AF65-F5344CB8AC3E}">
        <p14:creationId xmlns:p14="http://schemas.microsoft.com/office/powerpoint/2010/main" val="290229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orms response chart. Question title: The following characteristics might be seen as helping a pastor to thrive. As you consider the role of bishop, rate each of these qualities on a scale from 1 to 5 with 1 being critical to thrive as a bishop and 5 being optional for a bishop.. Number of responses: .">
            <a:extLst>
              <a:ext uri="{FF2B5EF4-FFF2-40B4-BE49-F238E27FC236}">
                <a16:creationId xmlns:a16="http://schemas.microsoft.com/office/drawing/2014/main" id="{3294BF93-A185-FC80-5C81-E20296921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586" t="32589" r="27939" b="18707"/>
          <a:stretch/>
        </p:blipFill>
        <p:spPr bwMode="auto">
          <a:xfrm>
            <a:off x="914400" y="1446415"/>
            <a:ext cx="5319072" cy="44223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B3FCB-2354-6586-58DE-7E106E273EB4}"/>
              </a:ext>
            </a:extLst>
          </p:cNvPr>
          <p:cNvSpPr txBox="1"/>
          <p:nvPr/>
        </p:nvSpPr>
        <p:spPr>
          <a:xfrm>
            <a:off x="6781801" y="2343150"/>
            <a:ext cx="4895850" cy="2342116"/>
          </a:xfrm>
          <a:prstGeom prst="rect">
            <a:avLst/>
          </a:prstGeom>
          <a:noFill/>
        </p:spPr>
        <p:txBody>
          <a:bodyPr wrap="square" rtlCol="0">
            <a:spAutoFit/>
          </a:bodyPr>
          <a:lstStyle/>
          <a:p>
            <a:pPr>
              <a:lnSpc>
                <a:spcPct val="150000"/>
              </a:lnSpc>
            </a:pPr>
            <a:r>
              <a:rPr lang="en-US" sz="2000" dirty="0"/>
              <a:t>1 – Critical to thrive as a bishop  (138)</a:t>
            </a:r>
          </a:p>
          <a:p>
            <a:pPr>
              <a:lnSpc>
                <a:spcPct val="150000"/>
              </a:lnSpc>
            </a:pPr>
            <a:r>
              <a:rPr lang="en-US" sz="2000" dirty="0"/>
              <a:t>2 – (93)</a:t>
            </a:r>
          </a:p>
          <a:p>
            <a:pPr>
              <a:lnSpc>
                <a:spcPct val="150000"/>
              </a:lnSpc>
            </a:pPr>
            <a:r>
              <a:rPr lang="en-US" sz="2000" dirty="0"/>
              <a:t>3 – (63)</a:t>
            </a:r>
          </a:p>
          <a:p>
            <a:pPr>
              <a:lnSpc>
                <a:spcPct val="150000"/>
              </a:lnSpc>
            </a:pPr>
            <a:r>
              <a:rPr lang="en-US" sz="2000" dirty="0"/>
              <a:t>4 – (16)</a:t>
            </a:r>
          </a:p>
          <a:p>
            <a:pPr>
              <a:lnSpc>
                <a:spcPct val="150000"/>
              </a:lnSpc>
            </a:pPr>
            <a:r>
              <a:rPr lang="en-US" sz="2000" dirty="0"/>
              <a:t>5 – Optional for a bishop (13)</a:t>
            </a:r>
          </a:p>
        </p:txBody>
      </p:sp>
      <p:sp>
        <p:nvSpPr>
          <p:cNvPr id="7" name="Oval 6">
            <a:extLst>
              <a:ext uri="{FF2B5EF4-FFF2-40B4-BE49-F238E27FC236}">
                <a16:creationId xmlns:a16="http://schemas.microsoft.com/office/drawing/2014/main" id="{94315206-4E8E-D5AD-ADA3-05676211AD57}"/>
              </a:ext>
            </a:extLst>
          </p:cNvPr>
          <p:cNvSpPr/>
          <p:nvPr/>
        </p:nvSpPr>
        <p:spPr>
          <a:xfrm>
            <a:off x="6529388" y="2543175"/>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BC3F493-277B-F73F-4D24-0DB3B1B98910}"/>
              </a:ext>
            </a:extLst>
          </p:cNvPr>
          <p:cNvSpPr>
            <a:spLocks noGrp="1"/>
          </p:cNvSpPr>
          <p:nvPr>
            <p:ph type="title"/>
          </p:nvPr>
        </p:nvSpPr>
        <p:spPr>
          <a:xfrm>
            <a:off x="3327862" y="529244"/>
            <a:ext cx="8610600" cy="1295400"/>
          </a:xfrm>
        </p:spPr>
        <p:txBody>
          <a:bodyPr>
            <a:normAutofit/>
          </a:bodyPr>
          <a:lstStyle/>
          <a:p>
            <a:r>
              <a:rPr lang="en-US" sz="3600" cap="none" dirty="0"/>
              <a:t>SPIRITUAL MENTOR</a:t>
            </a:r>
          </a:p>
        </p:txBody>
      </p:sp>
      <p:sp>
        <p:nvSpPr>
          <p:cNvPr id="8" name="Oval 7">
            <a:extLst>
              <a:ext uri="{FF2B5EF4-FFF2-40B4-BE49-F238E27FC236}">
                <a16:creationId xmlns:a16="http://schemas.microsoft.com/office/drawing/2014/main" id="{775732ED-EBA5-D7B3-DF22-A8F904200782}"/>
              </a:ext>
            </a:extLst>
          </p:cNvPr>
          <p:cNvSpPr/>
          <p:nvPr/>
        </p:nvSpPr>
        <p:spPr>
          <a:xfrm>
            <a:off x="6529388" y="3027361"/>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A8B00AE-30D8-9CC9-D43C-46508AF2C85C}"/>
              </a:ext>
            </a:extLst>
          </p:cNvPr>
          <p:cNvSpPr/>
          <p:nvPr/>
        </p:nvSpPr>
        <p:spPr>
          <a:xfrm>
            <a:off x="6529388" y="3449637"/>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CE56A0-B486-0CB0-B863-904862A51952}"/>
              </a:ext>
            </a:extLst>
          </p:cNvPr>
          <p:cNvSpPr/>
          <p:nvPr/>
        </p:nvSpPr>
        <p:spPr>
          <a:xfrm>
            <a:off x="6529388" y="3917949"/>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D80F03-17C2-C8E8-93C8-DF750A6B0EC7}"/>
              </a:ext>
            </a:extLst>
          </p:cNvPr>
          <p:cNvSpPr/>
          <p:nvPr/>
        </p:nvSpPr>
        <p:spPr>
          <a:xfrm>
            <a:off x="6529388" y="4333265"/>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0F7AEA7-B0A1-169F-EB5A-D49EE9BA4870}"/>
              </a:ext>
            </a:extLst>
          </p:cNvPr>
          <p:cNvSpPr txBox="1">
            <a:spLocks/>
          </p:cNvSpPr>
          <p:nvPr/>
        </p:nvSpPr>
        <p:spPr>
          <a:xfrm>
            <a:off x="3190305" y="5978235"/>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QUALITIES TO THRIVE</a:t>
            </a:r>
          </a:p>
        </p:txBody>
      </p:sp>
    </p:spTree>
    <p:extLst>
      <p:ext uri="{BB962C8B-B14F-4D97-AF65-F5344CB8AC3E}">
        <p14:creationId xmlns:p14="http://schemas.microsoft.com/office/powerpoint/2010/main" val="34995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orms response chart. Question title: The following characteristics might be seen as helping a pastor to thrive. As you consider the role of bishop, rate each of these qualities on a scale from 1 to 5 with 1 being critical to thrive as a bishop and 5 being optional for a bishop.. Number of responses: .">
            <a:extLst>
              <a:ext uri="{FF2B5EF4-FFF2-40B4-BE49-F238E27FC236}">
                <a16:creationId xmlns:a16="http://schemas.microsoft.com/office/drawing/2014/main" id="{3294BF93-A185-FC80-5C81-E20296921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357" t="32589" r="22168" b="18707"/>
          <a:stretch/>
        </p:blipFill>
        <p:spPr bwMode="auto">
          <a:xfrm>
            <a:off x="914400" y="1446415"/>
            <a:ext cx="5319072" cy="44223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B3FCB-2354-6586-58DE-7E106E273EB4}"/>
              </a:ext>
            </a:extLst>
          </p:cNvPr>
          <p:cNvSpPr txBox="1"/>
          <p:nvPr/>
        </p:nvSpPr>
        <p:spPr>
          <a:xfrm>
            <a:off x="6781801" y="2343150"/>
            <a:ext cx="4895850" cy="2342116"/>
          </a:xfrm>
          <a:prstGeom prst="rect">
            <a:avLst/>
          </a:prstGeom>
          <a:noFill/>
        </p:spPr>
        <p:txBody>
          <a:bodyPr wrap="square" rtlCol="0">
            <a:spAutoFit/>
          </a:bodyPr>
          <a:lstStyle/>
          <a:p>
            <a:pPr>
              <a:lnSpc>
                <a:spcPct val="150000"/>
              </a:lnSpc>
            </a:pPr>
            <a:r>
              <a:rPr lang="en-US" sz="2000" dirty="0"/>
              <a:t>1 – Critical to thrive as a bishop  (97)</a:t>
            </a:r>
          </a:p>
          <a:p>
            <a:pPr>
              <a:lnSpc>
                <a:spcPct val="150000"/>
              </a:lnSpc>
            </a:pPr>
            <a:r>
              <a:rPr lang="en-US" sz="2000" dirty="0"/>
              <a:t>2 – (111)</a:t>
            </a:r>
          </a:p>
          <a:p>
            <a:pPr>
              <a:lnSpc>
                <a:spcPct val="150000"/>
              </a:lnSpc>
            </a:pPr>
            <a:r>
              <a:rPr lang="en-US" sz="2000" dirty="0"/>
              <a:t>3 – (85)</a:t>
            </a:r>
          </a:p>
          <a:p>
            <a:pPr>
              <a:lnSpc>
                <a:spcPct val="150000"/>
              </a:lnSpc>
            </a:pPr>
            <a:r>
              <a:rPr lang="en-US" sz="2000" dirty="0"/>
              <a:t>4 – (16)</a:t>
            </a:r>
          </a:p>
          <a:p>
            <a:pPr>
              <a:lnSpc>
                <a:spcPct val="150000"/>
              </a:lnSpc>
            </a:pPr>
            <a:r>
              <a:rPr lang="en-US" sz="2000" dirty="0"/>
              <a:t>5 – Optional for a bishop (14)</a:t>
            </a:r>
          </a:p>
        </p:txBody>
      </p:sp>
      <p:sp>
        <p:nvSpPr>
          <p:cNvPr id="7" name="Oval 6">
            <a:extLst>
              <a:ext uri="{FF2B5EF4-FFF2-40B4-BE49-F238E27FC236}">
                <a16:creationId xmlns:a16="http://schemas.microsoft.com/office/drawing/2014/main" id="{94315206-4E8E-D5AD-ADA3-05676211AD57}"/>
              </a:ext>
            </a:extLst>
          </p:cNvPr>
          <p:cNvSpPr/>
          <p:nvPr/>
        </p:nvSpPr>
        <p:spPr>
          <a:xfrm>
            <a:off x="6529388" y="2543175"/>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BC3F493-277B-F73F-4D24-0DB3B1B98910}"/>
              </a:ext>
            </a:extLst>
          </p:cNvPr>
          <p:cNvSpPr>
            <a:spLocks noGrp="1"/>
          </p:cNvSpPr>
          <p:nvPr>
            <p:ph type="title"/>
          </p:nvPr>
        </p:nvSpPr>
        <p:spPr>
          <a:xfrm>
            <a:off x="3327862" y="529244"/>
            <a:ext cx="8610600" cy="1295400"/>
          </a:xfrm>
        </p:spPr>
        <p:txBody>
          <a:bodyPr>
            <a:normAutofit/>
          </a:bodyPr>
          <a:lstStyle/>
          <a:p>
            <a:r>
              <a:rPr lang="en-US" sz="3600" cap="none" dirty="0"/>
              <a:t>GIFTED PREACHER</a:t>
            </a:r>
          </a:p>
        </p:txBody>
      </p:sp>
      <p:sp>
        <p:nvSpPr>
          <p:cNvPr id="8" name="Oval 7">
            <a:extLst>
              <a:ext uri="{FF2B5EF4-FFF2-40B4-BE49-F238E27FC236}">
                <a16:creationId xmlns:a16="http://schemas.microsoft.com/office/drawing/2014/main" id="{775732ED-EBA5-D7B3-DF22-A8F904200782}"/>
              </a:ext>
            </a:extLst>
          </p:cNvPr>
          <p:cNvSpPr/>
          <p:nvPr/>
        </p:nvSpPr>
        <p:spPr>
          <a:xfrm>
            <a:off x="6529388" y="3027361"/>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A8B00AE-30D8-9CC9-D43C-46508AF2C85C}"/>
              </a:ext>
            </a:extLst>
          </p:cNvPr>
          <p:cNvSpPr/>
          <p:nvPr/>
        </p:nvSpPr>
        <p:spPr>
          <a:xfrm>
            <a:off x="6529388" y="3449637"/>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CE56A0-B486-0CB0-B863-904862A51952}"/>
              </a:ext>
            </a:extLst>
          </p:cNvPr>
          <p:cNvSpPr/>
          <p:nvPr/>
        </p:nvSpPr>
        <p:spPr>
          <a:xfrm>
            <a:off x="6529388" y="3917949"/>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D80F03-17C2-C8E8-93C8-DF750A6B0EC7}"/>
              </a:ext>
            </a:extLst>
          </p:cNvPr>
          <p:cNvSpPr/>
          <p:nvPr/>
        </p:nvSpPr>
        <p:spPr>
          <a:xfrm>
            <a:off x="6529388" y="4333265"/>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0F7AEA7-B0A1-169F-EB5A-D49EE9BA4870}"/>
              </a:ext>
            </a:extLst>
          </p:cNvPr>
          <p:cNvSpPr txBox="1">
            <a:spLocks/>
          </p:cNvSpPr>
          <p:nvPr/>
        </p:nvSpPr>
        <p:spPr>
          <a:xfrm>
            <a:off x="3190305" y="5978235"/>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QUALITIES TO THRIVE</a:t>
            </a:r>
          </a:p>
        </p:txBody>
      </p:sp>
    </p:spTree>
    <p:extLst>
      <p:ext uri="{BB962C8B-B14F-4D97-AF65-F5344CB8AC3E}">
        <p14:creationId xmlns:p14="http://schemas.microsoft.com/office/powerpoint/2010/main" val="107909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orms response chart. Question title: The following characteristics might be seen as helping a pastor to thrive. As you consider the role of bishop, rate each of these qualities on a scale from 1 to 5 with 1 being critical to thrive as a bishop and 5 being optional for a bishop.. Number of responses: .">
            <a:extLst>
              <a:ext uri="{FF2B5EF4-FFF2-40B4-BE49-F238E27FC236}">
                <a16:creationId xmlns:a16="http://schemas.microsoft.com/office/drawing/2014/main" id="{3294BF93-A185-FC80-5C81-E20296921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988" t="32589" r="16537" b="18707"/>
          <a:stretch/>
        </p:blipFill>
        <p:spPr bwMode="auto">
          <a:xfrm>
            <a:off x="914400" y="1446415"/>
            <a:ext cx="5319072" cy="44223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B3FCB-2354-6586-58DE-7E106E273EB4}"/>
              </a:ext>
            </a:extLst>
          </p:cNvPr>
          <p:cNvSpPr txBox="1"/>
          <p:nvPr/>
        </p:nvSpPr>
        <p:spPr>
          <a:xfrm>
            <a:off x="6781801" y="2343150"/>
            <a:ext cx="4895850" cy="2342116"/>
          </a:xfrm>
          <a:prstGeom prst="rect">
            <a:avLst/>
          </a:prstGeom>
          <a:noFill/>
        </p:spPr>
        <p:txBody>
          <a:bodyPr wrap="square" rtlCol="0">
            <a:spAutoFit/>
          </a:bodyPr>
          <a:lstStyle/>
          <a:p>
            <a:pPr>
              <a:lnSpc>
                <a:spcPct val="150000"/>
              </a:lnSpc>
            </a:pPr>
            <a:r>
              <a:rPr lang="en-US" sz="2000" dirty="0"/>
              <a:t>1 – Critical to thrive as a bishop  (44)</a:t>
            </a:r>
          </a:p>
          <a:p>
            <a:pPr>
              <a:lnSpc>
                <a:spcPct val="150000"/>
              </a:lnSpc>
            </a:pPr>
            <a:r>
              <a:rPr lang="en-US" sz="2000" dirty="0"/>
              <a:t>2 – (135)</a:t>
            </a:r>
          </a:p>
          <a:p>
            <a:pPr>
              <a:lnSpc>
                <a:spcPct val="150000"/>
              </a:lnSpc>
            </a:pPr>
            <a:r>
              <a:rPr lang="en-US" sz="2000" dirty="0"/>
              <a:t>3 – (102)</a:t>
            </a:r>
          </a:p>
          <a:p>
            <a:pPr>
              <a:lnSpc>
                <a:spcPct val="150000"/>
              </a:lnSpc>
            </a:pPr>
            <a:r>
              <a:rPr lang="en-US" sz="2000" dirty="0"/>
              <a:t>4 – (27)</a:t>
            </a:r>
          </a:p>
          <a:p>
            <a:pPr>
              <a:lnSpc>
                <a:spcPct val="150000"/>
              </a:lnSpc>
            </a:pPr>
            <a:r>
              <a:rPr lang="en-US" sz="2000" dirty="0"/>
              <a:t>5 – Optional for a bishop (15)</a:t>
            </a:r>
          </a:p>
        </p:txBody>
      </p:sp>
      <p:sp>
        <p:nvSpPr>
          <p:cNvPr id="7" name="Oval 6">
            <a:extLst>
              <a:ext uri="{FF2B5EF4-FFF2-40B4-BE49-F238E27FC236}">
                <a16:creationId xmlns:a16="http://schemas.microsoft.com/office/drawing/2014/main" id="{94315206-4E8E-D5AD-ADA3-05676211AD57}"/>
              </a:ext>
            </a:extLst>
          </p:cNvPr>
          <p:cNvSpPr/>
          <p:nvPr/>
        </p:nvSpPr>
        <p:spPr>
          <a:xfrm>
            <a:off x="6529388" y="2543175"/>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BC3F493-277B-F73F-4D24-0DB3B1B98910}"/>
              </a:ext>
            </a:extLst>
          </p:cNvPr>
          <p:cNvSpPr>
            <a:spLocks noGrp="1"/>
          </p:cNvSpPr>
          <p:nvPr>
            <p:ph type="title"/>
          </p:nvPr>
        </p:nvSpPr>
        <p:spPr>
          <a:xfrm>
            <a:off x="3327862" y="529244"/>
            <a:ext cx="8610600" cy="1295400"/>
          </a:xfrm>
        </p:spPr>
        <p:txBody>
          <a:bodyPr>
            <a:normAutofit/>
          </a:bodyPr>
          <a:lstStyle/>
          <a:p>
            <a:r>
              <a:rPr lang="en-US" sz="3600" cap="none" dirty="0"/>
              <a:t>TALENTED WRITER</a:t>
            </a:r>
          </a:p>
        </p:txBody>
      </p:sp>
      <p:sp>
        <p:nvSpPr>
          <p:cNvPr id="8" name="Oval 7">
            <a:extLst>
              <a:ext uri="{FF2B5EF4-FFF2-40B4-BE49-F238E27FC236}">
                <a16:creationId xmlns:a16="http://schemas.microsoft.com/office/drawing/2014/main" id="{775732ED-EBA5-D7B3-DF22-A8F904200782}"/>
              </a:ext>
            </a:extLst>
          </p:cNvPr>
          <p:cNvSpPr/>
          <p:nvPr/>
        </p:nvSpPr>
        <p:spPr>
          <a:xfrm>
            <a:off x="6529388" y="3027361"/>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A8B00AE-30D8-9CC9-D43C-46508AF2C85C}"/>
              </a:ext>
            </a:extLst>
          </p:cNvPr>
          <p:cNvSpPr/>
          <p:nvPr/>
        </p:nvSpPr>
        <p:spPr>
          <a:xfrm>
            <a:off x="6529388" y="3449637"/>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CE56A0-B486-0CB0-B863-904862A51952}"/>
              </a:ext>
            </a:extLst>
          </p:cNvPr>
          <p:cNvSpPr/>
          <p:nvPr/>
        </p:nvSpPr>
        <p:spPr>
          <a:xfrm>
            <a:off x="6529388" y="3917949"/>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D80F03-17C2-C8E8-93C8-DF750A6B0EC7}"/>
              </a:ext>
            </a:extLst>
          </p:cNvPr>
          <p:cNvSpPr/>
          <p:nvPr/>
        </p:nvSpPr>
        <p:spPr>
          <a:xfrm>
            <a:off x="6529388" y="4333265"/>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0F7AEA7-B0A1-169F-EB5A-D49EE9BA4870}"/>
              </a:ext>
            </a:extLst>
          </p:cNvPr>
          <p:cNvSpPr txBox="1">
            <a:spLocks/>
          </p:cNvSpPr>
          <p:nvPr/>
        </p:nvSpPr>
        <p:spPr>
          <a:xfrm>
            <a:off x="3190305" y="5978235"/>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QUALITIES TO THRIVE</a:t>
            </a:r>
          </a:p>
        </p:txBody>
      </p:sp>
    </p:spTree>
    <p:extLst>
      <p:ext uri="{BB962C8B-B14F-4D97-AF65-F5344CB8AC3E}">
        <p14:creationId xmlns:p14="http://schemas.microsoft.com/office/powerpoint/2010/main" val="414004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orms response chart. Question title: The following characteristics might be seen as helping a pastor to thrive. As you consider the role of bishop, rate each of these qualities on a scale from 1 to 5 with 1 being critical to thrive as a bishop and 5 being optional for a bishop.. Number of responses: .">
            <a:extLst>
              <a:ext uri="{FF2B5EF4-FFF2-40B4-BE49-F238E27FC236}">
                <a16:creationId xmlns:a16="http://schemas.microsoft.com/office/drawing/2014/main" id="{3294BF93-A185-FC80-5C81-E20296921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830" t="32589" r="10695" b="18707"/>
          <a:stretch/>
        </p:blipFill>
        <p:spPr bwMode="auto">
          <a:xfrm>
            <a:off x="914400" y="1446415"/>
            <a:ext cx="5319072" cy="44223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B3FCB-2354-6586-58DE-7E106E273EB4}"/>
              </a:ext>
            </a:extLst>
          </p:cNvPr>
          <p:cNvSpPr txBox="1"/>
          <p:nvPr/>
        </p:nvSpPr>
        <p:spPr>
          <a:xfrm>
            <a:off x="6781801" y="2343150"/>
            <a:ext cx="4895850" cy="2342116"/>
          </a:xfrm>
          <a:prstGeom prst="rect">
            <a:avLst/>
          </a:prstGeom>
          <a:noFill/>
        </p:spPr>
        <p:txBody>
          <a:bodyPr wrap="square" rtlCol="0">
            <a:spAutoFit/>
          </a:bodyPr>
          <a:lstStyle/>
          <a:p>
            <a:pPr>
              <a:lnSpc>
                <a:spcPct val="150000"/>
              </a:lnSpc>
            </a:pPr>
            <a:r>
              <a:rPr lang="en-US" sz="2000" dirty="0"/>
              <a:t>1 – Critical to thrive as a bishop  (202)</a:t>
            </a:r>
          </a:p>
          <a:p>
            <a:pPr>
              <a:lnSpc>
                <a:spcPct val="150000"/>
              </a:lnSpc>
            </a:pPr>
            <a:r>
              <a:rPr lang="en-US" sz="2000" dirty="0"/>
              <a:t>2 – (89)</a:t>
            </a:r>
          </a:p>
          <a:p>
            <a:pPr>
              <a:lnSpc>
                <a:spcPct val="150000"/>
              </a:lnSpc>
            </a:pPr>
            <a:r>
              <a:rPr lang="en-US" sz="2000" dirty="0"/>
              <a:t>3 – (10)</a:t>
            </a:r>
          </a:p>
          <a:p>
            <a:pPr>
              <a:lnSpc>
                <a:spcPct val="150000"/>
              </a:lnSpc>
            </a:pPr>
            <a:r>
              <a:rPr lang="en-US" sz="2000" dirty="0"/>
              <a:t>4 – (10)</a:t>
            </a:r>
          </a:p>
          <a:p>
            <a:pPr>
              <a:lnSpc>
                <a:spcPct val="150000"/>
              </a:lnSpc>
            </a:pPr>
            <a:r>
              <a:rPr lang="en-US" sz="2000" dirty="0"/>
              <a:t>5 – Optional for a bishop (12)</a:t>
            </a:r>
          </a:p>
        </p:txBody>
      </p:sp>
      <p:sp>
        <p:nvSpPr>
          <p:cNvPr id="7" name="Oval 6">
            <a:extLst>
              <a:ext uri="{FF2B5EF4-FFF2-40B4-BE49-F238E27FC236}">
                <a16:creationId xmlns:a16="http://schemas.microsoft.com/office/drawing/2014/main" id="{94315206-4E8E-D5AD-ADA3-05676211AD57}"/>
              </a:ext>
            </a:extLst>
          </p:cNvPr>
          <p:cNvSpPr/>
          <p:nvPr/>
        </p:nvSpPr>
        <p:spPr>
          <a:xfrm>
            <a:off x="6529388" y="2543175"/>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BC3F493-277B-F73F-4D24-0DB3B1B98910}"/>
              </a:ext>
            </a:extLst>
          </p:cNvPr>
          <p:cNvSpPr>
            <a:spLocks noGrp="1"/>
          </p:cNvSpPr>
          <p:nvPr>
            <p:ph type="title"/>
          </p:nvPr>
        </p:nvSpPr>
        <p:spPr>
          <a:xfrm>
            <a:off x="2859579" y="178724"/>
            <a:ext cx="9078884" cy="1832318"/>
          </a:xfrm>
        </p:spPr>
        <p:txBody>
          <a:bodyPr>
            <a:normAutofit fontScale="90000"/>
          </a:bodyPr>
          <a:lstStyle/>
          <a:p>
            <a:r>
              <a:rPr lang="en-US" sz="3600" cap="none" dirty="0"/>
              <a:t>WILLINGNESS TO FULLY DISCERN</a:t>
            </a:r>
            <a:br>
              <a:rPr lang="en-US" sz="3600" cap="none" dirty="0"/>
            </a:br>
            <a:r>
              <a:rPr lang="en-US" sz="3600" cap="none" dirty="0"/>
              <a:t> THE HEART OF A PROBLEM AND </a:t>
            </a:r>
            <a:br>
              <a:rPr lang="en-US" sz="3600" cap="none" dirty="0"/>
            </a:br>
            <a:r>
              <a:rPr lang="en-US" sz="3600" cap="none" dirty="0"/>
              <a:t>ENGAGE IN CREATIVE PROBLEM SOLVING</a:t>
            </a:r>
          </a:p>
        </p:txBody>
      </p:sp>
      <p:sp>
        <p:nvSpPr>
          <p:cNvPr id="8" name="Oval 7">
            <a:extLst>
              <a:ext uri="{FF2B5EF4-FFF2-40B4-BE49-F238E27FC236}">
                <a16:creationId xmlns:a16="http://schemas.microsoft.com/office/drawing/2014/main" id="{775732ED-EBA5-D7B3-DF22-A8F904200782}"/>
              </a:ext>
            </a:extLst>
          </p:cNvPr>
          <p:cNvSpPr/>
          <p:nvPr/>
        </p:nvSpPr>
        <p:spPr>
          <a:xfrm>
            <a:off x="6529388" y="3027361"/>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A8B00AE-30D8-9CC9-D43C-46508AF2C85C}"/>
              </a:ext>
            </a:extLst>
          </p:cNvPr>
          <p:cNvSpPr/>
          <p:nvPr/>
        </p:nvSpPr>
        <p:spPr>
          <a:xfrm>
            <a:off x="6529388" y="3449637"/>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CE56A0-B486-0CB0-B863-904862A51952}"/>
              </a:ext>
            </a:extLst>
          </p:cNvPr>
          <p:cNvSpPr/>
          <p:nvPr/>
        </p:nvSpPr>
        <p:spPr>
          <a:xfrm>
            <a:off x="6529388" y="3917949"/>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D80F03-17C2-C8E8-93C8-DF750A6B0EC7}"/>
              </a:ext>
            </a:extLst>
          </p:cNvPr>
          <p:cNvSpPr/>
          <p:nvPr/>
        </p:nvSpPr>
        <p:spPr>
          <a:xfrm>
            <a:off x="6529388" y="4333265"/>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0F7AEA7-B0A1-169F-EB5A-D49EE9BA4870}"/>
              </a:ext>
            </a:extLst>
          </p:cNvPr>
          <p:cNvSpPr txBox="1">
            <a:spLocks/>
          </p:cNvSpPr>
          <p:nvPr/>
        </p:nvSpPr>
        <p:spPr>
          <a:xfrm>
            <a:off x="3190305" y="5978235"/>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QUALITIES TO THRIVE</a:t>
            </a:r>
          </a:p>
        </p:txBody>
      </p:sp>
    </p:spTree>
    <p:extLst>
      <p:ext uri="{BB962C8B-B14F-4D97-AF65-F5344CB8AC3E}">
        <p14:creationId xmlns:p14="http://schemas.microsoft.com/office/powerpoint/2010/main" val="89509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orms response chart. Question title: The following characteristics might be seen as helping a pastor to thrive. As you consider the role of bishop, rate each of these qualities on a scale from 1 to 5 with 1 being critical to thrive as a bishop and 5 being optional for a bishop.. Number of responses: .">
            <a:extLst>
              <a:ext uri="{FF2B5EF4-FFF2-40B4-BE49-F238E27FC236}">
                <a16:creationId xmlns:a16="http://schemas.microsoft.com/office/drawing/2014/main" id="{3294BF93-A185-FC80-5C81-E20296921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576" t="32589" r="4949" b="18707"/>
          <a:stretch/>
        </p:blipFill>
        <p:spPr bwMode="auto">
          <a:xfrm>
            <a:off x="914400" y="1446415"/>
            <a:ext cx="5319072" cy="44223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B3FCB-2354-6586-58DE-7E106E273EB4}"/>
              </a:ext>
            </a:extLst>
          </p:cNvPr>
          <p:cNvSpPr txBox="1"/>
          <p:nvPr/>
        </p:nvSpPr>
        <p:spPr>
          <a:xfrm>
            <a:off x="6781801" y="2343150"/>
            <a:ext cx="4895850" cy="2342116"/>
          </a:xfrm>
          <a:prstGeom prst="rect">
            <a:avLst/>
          </a:prstGeom>
          <a:noFill/>
        </p:spPr>
        <p:txBody>
          <a:bodyPr wrap="square" rtlCol="0">
            <a:spAutoFit/>
          </a:bodyPr>
          <a:lstStyle/>
          <a:p>
            <a:pPr>
              <a:lnSpc>
                <a:spcPct val="150000"/>
              </a:lnSpc>
            </a:pPr>
            <a:r>
              <a:rPr lang="en-US" sz="2000" dirty="0"/>
              <a:t>1 – Critical to thrive as a bishop  (160)</a:t>
            </a:r>
          </a:p>
          <a:p>
            <a:pPr>
              <a:lnSpc>
                <a:spcPct val="150000"/>
              </a:lnSpc>
            </a:pPr>
            <a:r>
              <a:rPr lang="en-US" sz="2000" dirty="0"/>
              <a:t>2 – (89)</a:t>
            </a:r>
          </a:p>
          <a:p>
            <a:pPr>
              <a:lnSpc>
                <a:spcPct val="150000"/>
              </a:lnSpc>
            </a:pPr>
            <a:r>
              <a:rPr lang="en-US" sz="2000" dirty="0"/>
              <a:t>3 – (38)</a:t>
            </a:r>
          </a:p>
          <a:p>
            <a:pPr>
              <a:lnSpc>
                <a:spcPct val="150000"/>
              </a:lnSpc>
            </a:pPr>
            <a:r>
              <a:rPr lang="en-US" sz="2000" dirty="0"/>
              <a:t>4 – (17)</a:t>
            </a:r>
          </a:p>
          <a:p>
            <a:pPr>
              <a:lnSpc>
                <a:spcPct val="150000"/>
              </a:lnSpc>
            </a:pPr>
            <a:r>
              <a:rPr lang="en-US" sz="2000" dirty="0"/>
              <a:t>5 – Optional for a bishop (19)</a:t>
            </a:r>
          </a:p>
        </p:txBody>
      </p:sp>
      <p:sp>
        <p:nvSpPr>
          <p:cNvPr id="7" name="Oval 6">
            <a:extLst>
              <a:ext uri="{FF2B5EF4-FFF2-40B4-BE49-F238E27FC236}">
                <a16:creationId xmlns:a16="http://schemas.microsoft.com/office/drawing/2014/main" id="{94315206-4E8E-D5AD-ADA3-05676211AD57}"/>
              </a:ext>
            </a:extLst>
          </p:cNvPr>
          <p:cNvSpPr/>
          <p:nvPr/>
        </p:nvSpPr>
        <p:spPr>
          <a:xfrm>
            <a:off x="6529388" y="2543175"/>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BC3F493-277B-F73F-4D24-0DB3B1B98910}"/>
              </a:ext>
            </a:extLst>
          </p:cNvPr>
          <p:cNvSpPr>
            <a:spLocks noGrp="1"/>
          </p:cNvSpPr>
          <p:nvPr>
            <p:ph type="title"/>
          </p:nvPr>
        </p:nvSpPr>
        <p:spPr>
          <a:xfrm>
            <a:off x="2859579" y="178724"/>
            <a:ext cx="9078884" cy="1832318"/>
          </a:xfrm>
        </p:spPr>
        <p:txBody>
          <a:bodyPr>
            <a:normAutofit/>
          </a:bodyPr>
          <a:lstStyle/>
          <a:p>
            <a:r>
              <a:rPr lang="en-US" sz="3600" cap="none" dirty="0"/>
              <a:t>STRONG UNDERSTANDING OF ELCA</a:t>
            </a:r>
            <a:br>
              <a:rPr lang="en-US" sz="3600" cap="none" dirty="0"/>
            </a:br>
            <a:r>
              <a:rPr lang="en-US" sz="3600" cap="none" dirty="0"/>
              <a:t>STRUCTURES AND CONSTITUTIONS</a:t>
            </a:r>
          </a:p>
        </p:txBody>
      </p:sp>
      <p:sp>
        <p:nvSpPr>
          <p:cNvPr id="8" name="Oval 7">
            <a:extLst>
              <a:ext uri="{FF2B5EF4-FFF2-40B4-BE49-F238E27FC236}">
                <a16:creationId xmlns:a16="http://schemas.microsoft.com/office/drawing/2014/main" id="{775732ED-EBA5-D7B3-DF22-A8F904200782}"/>
              </a:ext>
            </a:extLst>
          </p:cNvPr>
          <p:cNvSpPr/>
          <p:nvPr/>
        </p:nvSpPr>
        <p:spPr>
          <a:xfrm>
            <a:off x="6529388" y="3027361"/>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A8B00AE-30D8-9CC9-D43C-46508AF2C85C}"/>
              </a:ext>
            </a:extLst>
          </p:cNvPr>
          <p:cNvSpPr/>
          <p:nvPr/>
        </p:nvSpPr>
        <p:spPr>
          <a:xfrm>
            <a:off x="6529388" y="3449637"/>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CE56A0-B486-0CB0-B863-904862A51952}"/>
              </a:ext>
            </a:extLst>
          </p:cNvPr>
          <p:cNvSpPr/>
          <p:nvPr/>
        </p:nvSpPr>
        <p:spPr>
          <a:xfrm>
            <a:off x="6529388" y="3917949"/>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D80F03-17C2-C8E8-93C8-DF750A6B0EC7}"/>
              </a:ext>
            </a:extLst>
          </p:cNvPr>
          <p:cNvSpPr/>
          <p:nvPr/>
        </p:nvSpPr>
        <p:spPr>
          <a:xfrm>
            <a:off x="6529388" y="4333265"/>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0F7AEA7-B0A1-169F-EB5A-D49EE9BA4870}"/>
              </a:ext>
            </a:extLst>
          </p:cNvPr>
          <p:cNvSpPr txBox="1">
            <a:spLocks/>
          </p:cNvSpPr>
          <p:nvPr/>
        </p:nvSpPr>
        <p:spPr>
          <a:xfrm>
            <a:off x="3190305" y="5978235"/>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QUALITIES TO THRIVE</a:t>
            </a:r>
          </a:p>
        </p:txBody>
      </p:sp>
    </p:spTree>
    <p:extLst>
      <p:ext uri="{BB962C8B-B14F-4D97-AF65-F5344CB8AC3E}">
        <p14:creationId xmlns:p14="http://schemas.microsoft.com/office/powerpoint/2010/main" val="280092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orms response chart. Question title: The following characteristics might be seen as helping a pastor to thrive. As you consider the role of bishop, rate each of these qualities on a scale from 1 to 5 with 1 being critical to thrive as a bishop and 5 being optional for a bishop.. Number of responses: .">
            <a:extLst>
              <a:ext uri="{FF2B5EF4-FFF2-40B4-BE49-F238E27FC236}">
                <a16:creationId xmlns:a16="http://schemas.microsoft.com/office/drawing/2014/main" id="{3294BF93-A185-FC80-5C81-E20296921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682" t="32589" r="-1157" b="18707"/>
          <a:stretch/>
        </p:blipFill>
        <p:spPr bwMode="auto">
          <a:xfrm>
            <a:off x="914400" y="1446415"/>
            <a:ext cx="5319072" cy="44223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B3FCB-2354-6586-58DE-7E106E273EB4}"/>
              </a:ext>
            </a:extLst>
          </p:cNvPr>
          <p:cNvSpPr txBox="1"/>
          <p:nvPr/>
        </p:nvSpPr>
        <p:spPr>
          <a:xfrm>
            <a:off x="6781801" y="2343150"/>
            <a:ext cx="4895850" cy="2342116"/>
          </a:xfrm>
          <a:prstGeom prst="rect">
            <a:avLst/>
          </a:prstGeom>
          <a:noFill/>
        </p:spPr>
        <p:txBody>
          <a:bodyPr wrap="square" rtlCol="0">
            <a:spAutoFit/>
          </a:bodyPr>
          <a:lstStyle/>
          <a:p>
            <a:pPr>
              <a:lnSpc>
                <a:spcPct val="150000"/>
              </a:lnSpc>
            </a:pPr>
            <a:r>
              <a:rPr lang="en-US" sz="2000" dirty="0"/>
              <a:t>1 – Critical to thrive as a bishop  (209)</a:t>
            </a:r>
          </a:p>
          <a:p>
            <a:pPr>
              <a:lnSpc>
                <a:spcPct val="150000"/>
              </a:lnSpc>
            </a:pPr>
            <a:r>
              <a:rPr lang="en-US" sz="2000" dirty="0"/>
              <a:t>2 – (81)</a:t>
            </a:r>
          </a:p>
          <a:p>
            <a:pPr>
              <a:lnSpc>
                <a:spcPct val="150000"/>
              </a:lnSpc>
            </a:pPr>
            <a:r>
              <a:rPr lang="en-US" sz="2000" dirty="0"/>
              <a:t>3 – (12)</a:t>
            </a:r>
          </a:p>
          <a:p>
            <a:pPr>
              <a:lnSpc>
                <a:spcPct val="150000"/>
              </a:lnSpc>
            </a:pPr>
            <a:r>
              <a:rPr lang="en-US" sz="2000" dirty="0"/>
              <a:t>4 – (9)</a:t>
            </a:r>
          </a:p>
          <a:p>
            <a:pPr>
              <a:lnSpc>
                <a:spcPct val="150000"/>
              </a:lnSpc>
            </a:pPr>
            <a:r>
              <a:rPr lang="en-US" sz="2000" dirty="0"/>
              <a:t>5 – Optional for a bishop (12)</a:t>
            </a:r>
          </a:p>
        </p:txBody>
      </p:sp>
      <p:sp>
        <p:nvSpPr>
          <p:cNvPr id="7" name="Oval 6">
            <a:extLst>
              <a:ext uri="{FF2B5EF4-FFF2-40B4-BE49-F238E27FC236}">
                <a16:creationId xmlns:a16="http://schemas.microsoft.com/office/drawing/2014/main" id="{94315206-4E8E-D5AD-ADA3-05676211AD57}"/>
              </a:ext>
            </a:extLst>
          </p:cNvPr>
          <p:cNvSpPr/>
          <p:nvPr/>
        </p:nvSpPr>
        <p:spPr>
          <a:xfrm>
            <a:off x="6529388" y="2543175"/>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BC3F493-277B-F73F-4D24-0DB3B1B98910}"/>
              </a:ext>
            </a:extLst>
          </p:cNvPr>
          <p:cNvSpPr>
            <a:spLocks noGrp="1"/>
          </p:cNvSpPr>
          <p:nvPr>
            <p:ph type="title"/>
          </p:nvPr>
        </p:nvSpPr>
        <p:spPr>
          <a:xfrm>
            <a:off x="2859579" y="178724"/>
            <a:ext cx="9078884" cy="1832318"/>
          </a:xfrm>
        </p:spPr>
        <p:txBody>
          <a:bodyPr>
            <a:normAutofit/>
          </a:bodyPr>
          <a:lstStyle/>
          <a:p>
            <a:r>
              <a:rPr lang="en-US" sz="3600" cap="none" dirty="0"/>
              <a:t>REALISTIC OPTIMISM AND HOPE</a:t>
            </a:r>
            <a:br>
              <a:rPr lang="en-US" sz="3600" cap="none" dirty="0"/>
            </a:br>
            <a:r>
              <a:rPr lang="en-US" sz="3600" cap="none" dirty="0"/>
              <a:t>FOR MOVING THE CHURCH FORWARD</a:t>
            </a:r>
          </a:p>
        </p:txBody>
      </p:sp>
      <p:sp>
        <p:nvSpPr>
          <p:cNvPr id="8" name="Oval 7">
            <a:extLst>
              <a:ext uri="{FF2B5EF4-FFF2-40B4-BE49-F238E27FC236}">
                <a16:creationId xmlns:a16="http://schemas.microsoft.com/office/drawing/2014/main" id="{775732ED-EBA5-D7B3-DF22-A8F904200782}"/>
              </a:ext>
            </a:extLst>
          </p:cNvPr>
          <p:cNvSpPr/>
          <p:nvPr/>
        </p:nvSpPr>
        <p:spPr>
          <a:xfrm>
            <a:off x="6529388" y="3027361"/>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A8B00AE-30D8-9CC9-D43C-46508AF2C85C}"/>
              </a:ext>
            </a:extLst>
          </p:cNvPr>
          <p:cNvSpPr/>
          <p:nvPr/>
        </p:nvSpPr>
        <p:spPr>
          <a:xfrm>
            <a:off x="6529388" y="3449637"/>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CE56A0-B486-0CB0-B863-904862A51952}"/>
              </a:ext>
            </a:extLst>
          </p:cNvPr>
          <p:cNvSpPr/>
          <p:nvPr/>
        </p:nvSpPr>
        <p:spPr>
          <a:xfrm>
            <a:off x="6529388" y="3917949"/>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D80F03-17C2-C8E8-93C8-DF750A6B0EC7}"/>
              </a:ext>
            </a:extLst>
          </p:cNvPr>
          <p:cNvSpPr/>
          <p:nvPr/>
        </p:nvSpPr>
        <p:spPr>
          <a:xfrm>
            <a:off x="6529388" y="4333265"/>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0F7AEA7-B0A1-169F-EB5A-D49EE9BA4870}"/>
              </a:ext>
            </a:extLst>
          </p:cNvPr>
          <p:cNvSpPr txBox="1">
            <a:spLocks/>
          </p:cNvSpPr>
          <p:nvPr/>
        </p:nvSpPr>
        <p:spPr>
          <a:xfrm>
            <a:off x="3190305" y="5978235"/>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QUALITIES TO THRIVE</a:t>
            </a:r>
          </a:p>
        </p:txBody>
      </p:sp>
    </p:spTree>
    <p:extLst>
      <p:ext uri="{BB962C8B-B14F-4D97-AF65-F5344CB8AC3E}">
        <p14:creationId xmlns:p14="http://schemas.microsoft.com/office/powerpoint/2010/main" val="285976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56B1D-0FB2-9AF9-CBD5-E77C0387B014}"/>
              </a:ext>
            </a:extLst>
          </p:cNvPr>
          <p:cNvSpPr>
            <a:spLocks noGrp="1"/>
          </p:cNvSpPr>
          <p:nvPr>
            <p:ph type="title"/>
          </p:nvPr>
        </p:nvSpPr>
        <p:spPr>
          <a:xfrm>
            <a:off x="868680" y="354523"/>
            <a:ext cx="10820399" cy="955676"/>
          </a:xfrm>
        </p:spPr>
        <p:txBody>
          <a:bodyPr>
            <a:normAutofit/>
          </a:bodyPr>
          <a:lstStyle/>
          <a:p>
            <a:r>
              <a:rPr lang="en-US" sz="3600" dirty="0"/>
              <a:t>Six HIGHEST RANKING QUALITIES</a:t>
            </a:r>
          </a:p>
        </p:txBody>
      </p:sp>
      <p:sp>
        <p:nvSpPr>
          <p:cNvPr id="3" name="Text Placeholder 2">
            <a:extLst>
              <a:ext uri="{FF2B5EF4-FFF2-40B4-BE49-F238E27FC236}">
                <a16:creationId xmlns:a16="http://schemas.microsoft.com/office/drawing/2014/main" id="{E2916426-B43C-76D6-B5AB-49F3BF7F77B7}"/>
              </a:ext>
            </a:extLst>
          </p:cNvPr>
          <p:cNvSpPr>
            <a:spLocks noGrp="1"/>
          </p:cNvSpPr>
          <p:nvPr>
            <p:ph type="body" idx="1"/>
          </p:nvPr>
        </p:nvSpPr>
        <p:spPr>
          <a:xfrm>
            <a:off x="1024467" y="1532586"/>
            <a:ext cx="10490200" cy="3064815"/>
          </a:xfrm>
        </p:spPr>
        <p:txBody>
          <a:bodyPr>
            <a:normAutofit/>
          </a:bodyPr>
          <a:lstStyle/>
          <a:p>
            <a:pPr marL="342900" indent="-342900" algn="l">
              <a:buFont typeface="Arial" panose="020B0604020202020204" pitchFamily="34" charset="0"/>
              <a:buChar char="•"/>
            </a:pPr>
            <a:r>
              <a:rPr lang="en-US" sz="2400" dirty="0">
                <a:solidFill>
                  <a:schemeClr val="tx1"/>
                </a:solidFill>
              </a:rPr>
              <a:t>Deep Spiritual Health – 246 rated as critical</a:t>
            </a:r>
          </a:p>
          <a:p>
            <a:pPr marL="342900" indent="-342900" algn="l">
              <a:buFont typeface="Arial" panose="020B0604020202020204" pitchFamily="34" charset="0"/>
              <a:buChar char="•"/>
            </a:pPr>
            <a:r>
              <a:rPr lang="en-US" sz="2400" dirty="0">
                <a:solidFill>
                  <a:schemeClr val="tx1"/>
                </a:solidFill>
              </a:rPr>
              <a:t>Passion and Enthusiasm for Leading the Church – 242</a:t>
            </a:r>
          </a:p>
          <a:p>
            <a:pPr marL="342900" indent="-342900" algn="l">
              <a:buFont typeface="Arial" panose="020B0604020202020204" pitchFamily="34" charset="0"/>
              <a:buChar char="•"/>
            </a:pPr>
            <a:r>
              <a:rPr lang="en-US" sz="2400" dirty="0">
                <a:solidFill>
                  <a:schemeClr val="tx1"/>
                </a:solidFill>
              </a:rPr>
              <a:t>Ability to Build Trust - 229</a:t>
            </a:r>
          </a:p>
          <a:p>
            <a:pPr marL="342900" indent="-342900" algn="l">
              <a:buFont typeface="Arial" panose="020B0604020202020204" pitchFamily="34" charset="0"/>
              <a:buChar char="•"/>
            </a:pPr>
            <a:r>
              <a:rPr lang="en-US" sz="2400" dirty="0">
                <a:solidFill>
                  <a:schemeClr val="tx1"/>
                </a:solidFill>
              </a:rPr>
              <a:t>An Ability to Cast Vision and Share the Big Picture – 228</a:t>
            </a:r>
          </a:p>
          <a:p>
            <a:pPr marL="342900" indent="-342900" algn="l">
              <a:buFont typeface="Arial" panose="020B0604020202020204" pitchFamily="34" charset="0"/>
              <a:buChar char="•"/>
            </a:pPr>
            <a:r>
              <a:rPr lang="en-US" sz="2400" dirty="0">
                <a:solidFill>
                  <a:schemeClr val="tx1"/>
                </a:solidFill>
              </a:rPr>
              <a:t>Realistic Optimism and Hope for Moving the Church Forward – 209</a:t>
            </a:r>
          </a:p>
          <a:p>
            <a:pPr marL="342900" indent="-342900" algn="l">
              <a:buFont typeface="Arial" panose="020B0604020202020204" pitchFamily="34" charset="0"/>
              <a:buChar char="•"/>
            </a:pPr>
            <a:r>
              <a:rPr lang="en-US" sz="2400" dirty="0">
                <a:solidFill>
                  <a:schemeClr val="tx1"/>
                </a:solidFill>
              </a:rPr>
              <a:t>Willingness to Fully Discern the Heart of a Problem and Engage in Creative Problem Solving - 202</a:t>
            </a:r>
          </a:p>
          <a:p>
            <a:pPr marL="342900" indent="-342900" algn="l">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6B772B54-1878-A6CD-B7D3-131D792CB8B7}"/>
              </a:ext>
            </a:extLst>
          </p:cNvPr>
          <p:cNvSpPr txBox="1">
            <a:spLocks/>
          </p:cNvSpPr>
          <p:nvPr/>
        </p:nvSpPr>
        <p:spPr>
          <a:xfrm>
            <a:off x="2904067" y="6179394"/>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QUALITIES TO THRIVE</a:t>
            </a:r>
          </a:p>
        </p:txBody>
      </p:sp>
    </p:spTree>
    <p:extLst>
      <p:ext uri="{BB962C8B-B14F-4D97-AF65-F5344CB8AC3E}">
        <p14:creationId xmlns:p14="http://schemas.microsoft.com/office/powerpoint/2010/main" val="248866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50D2-E9D8-5BA1-4CDB-A833D07CE029}"/>
              </a:ext>
            </a:extLst>
          </p:cNvPr>
          <p:cNvSpPr>
            <a:spLocks noGrp="1"/>
          </p:cNvSpPr>
          <p:nvPr>
            <p:ph type="title"/>
          </p:nvPr>
        </p:nvSpPr>
        <p:spPr>
          <a:xfrm>
            <a:off x="740230" y="1415142"/>
            <a:ext cx="11375570" cy="1524001"/>
          </a:xfrm>
        </p:spPr>
        <p:txBody>
          <a:bodyPr>
            <a:noAutofit/>
          </a:bodyPr>
          <a:lstStyle/>
          <a:p>
            <a:pPr algn="l"/>
            <a:r>
              <a:rPr lang="en-US" sz="2400" b="1" i="0" cap="none" dirty="0">
                <a:solidFill>
                  <a:srgbClr val="202124"/>
                </a:solidFill>
                <a:effectLst/>
              </a:rPr>
              <a:t>Church vitality can be measured in several ways.</a:t>
            </a:r>
            <a:r>
              <a:rPr lang="en-US" sz="2400" b="0" i="0" cap="none" dirty="0">
                <a:solidFill>
                  <a:srgbClr val="202124"/>
                </a:solidFill>
                <a:effectLst/>
              </a:rPr>
              <a:t> Each of these activities can contribute to the health and well being of ministry settings. As you consider the synod, how does it </a:t>
            </a:r>
            <a:r>
              <a:rPr lang="en-US" sz="2400" b="0" i="0" u="sng" cap="none" dirty="0">
                <a:solidFill>
                  <a:srgbClr val="202124"/>
                </a:solidFill>
                <a:effectLst/>
              </a:rPr>
              <a:t>currently</a:t>
            </a:r>
            <a:r>
              <a:rPr lang="en-US" sz="2400" b="0" i="0" cap="none" dirty="0">
                <a:solidFill>
                  <a:srgbClr val="202124"/>
                </a:solidFill>
                <a:effectLst/>
              </a:rPr>
              <a:t> rate in these areas?</a:t>
            </a:r>
            <a:br>
              <a:rPr lang="en-US" sz="2400" b="0" i="0" cap="none" dirty="0">
                <a:solidFill>
                  <a:srgbClr val="202124"/>
                </a:solidFill>
                <a:effectLst/>
              </a:rPr>
            </a:br>
            <a:endParaRPr lang="en-US" sz="2400" cap="none" dirty="0"/>
          </a:p>
        </p:txBody>
      </p:sp>
      <p:sp>
        <p:nvSpPr>
          <p:cNvPr id="3" name="TextBox 2">
            <a:extLst>
              <a:ext uri="{FF2B5EF4-FFF2-40B4-BE49-F238E27FC236}">
                <a16:creationId xmlns:a16="http://schemas.microsoft.com/office/drawing/2014/main" id="{2BDB8844-7C52-6AF2-A540-135A271E73E6}"/>
              </a:ext>
            </a:extLst>
          </p:cNvPr>
          <p:cNvSpPr txBox="1"/>
          <p:nvPr/>
        </p:nvSpPr>
        <p:spPr>
          <a:xfrm>
            <a:off x="903514" y="2819400"/>
            <a:ext cx="10548256"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Offers innovative and inspired worship.</a:t>
            </a:r>
          </a:p>
          <a:p>
            <a:pPr marL="285750" indent="-285750">
              <a:buFont typeface="Arial" panose="020B0604020202020204" pitchFamily="34" charset="0"/>
              <a:buChar char="•"/>
            </a:pPr>
            <a:r>
              <a:rPr lang="en-US" sz="2000" dirty="0"/>
              <a:t>Encourages and promotes lifelong learning for all members.</a:t>
            </a:r>
          </a:p>
          <a:p>
            <a:pPr marL="285750" indent="-285750">
              <a:buFont typeface="Arial" panose="020B0604020202020204" pitchFamily="34" charset="0"/>
              <a:buChar char="•"/>
            </a:pPr>
            <a:r>
              <a:rPr lang="en-US" sz="2000" dirty="0"/>
              <a:t>Leads and supports congregations in intentional and authentic evangelism.</a:t>
            </a:r>
          </a:p>
          <a:p>
            <a:pPr marL="285750" indent="-285750">
              <a:buFont typeface="Arial" panose="020B0604020202020204" pitchFamily="34" charset="0"/>
              <a:buChar char="•"/>
            </a:pPr>
            <a:r>
              <a:rPr lang="en-US" sz="2000" dirty="0"/>
              <a:t>An outward incarnational focus that models how to be Jesus' hands and feet.</a:t>
            </a:r>
          </a:p>
          <a:p>
            <a:pPr marL="285750" indent="-285750">
              <a:buFont typeface="Arial" panose="020B0604020202020204" pitchFamily="34" charset="0"/>
              <a:buChar char="•"/>
            </a:pPr>
            <a:r>
              <a:rPr lang="en-US" sz="2000" dirty="0"/>
              <a:t>Empower servant leadership within congregations and the larger church.</a:t>
            </a:r>
          </a:p>
          <a:p>
            <a:pPr marL="285750" indent="-285750">
              <a:buFont typeface="Arial" panose="020B0604020202020204" pitchFamily="34" charset="0"/>
              <a:buChar char="•"/>
            </a:pPr>
            <a:r>
              <a:rPr lang="en-US" sz="2000" dirty="0"/>
              <a:t>Provides opportunities to develop and nurture relationships between congregations and members.</a:t>
            </a:r>
          </a:p>
          <a:p>
            <a:pPr marL="285750" indent="-285750">
              <a:buFont typeface="Arial" panose="020B0604020202020204" pitchFamily="34" charset="0"/>
              <a:buChar char="•"/>
            </a:pPr>
            <a:r>
              <a:rPr lang="en-US" sz="2000" dirty="0"/>
              <a:t>Promotes a shared mission and common goals for the future of the synod.</a:t>
            </a:r>
          </a:p>
          <a:p>
            <a:pPr marL="285750" indent="-285750">
              <a:buFont typeface="Arial" panose="020B0604020202020204" pitchFamily="34" charset="0"/>
              <a:buChar char="•"/>
            </a:pPr>
            <a:r>
              <a:rPr lang="en-US" sz="2000" dirty="0"/>
              <a:t>Cultivates and encourages resiliency among congregations that isn't focused purely on attendance and finances</a:t>
            </a:r>
            <a:r>
              <a:rPr lang="en-US" dirty="0"/>
              <a:t>.</a:t>
            </a:r>
          </a:p>
        </p:txBody>
      </p:sp>
      <p:sp>
        <p:nvSpPr>
          <p:cNvPr id="4" name="Title 1">
            <a:extLst>
              <a:ext uri="{FF2B5EF4-FFF2-40B4-BE49-F238E27FC236}">
                <a16:creationId xmlns:a16="http://schemas.microsoft.com/office/drawing/2014/main" id="{BF347856-0BCB-B32D-5BBA-898662A47A5A}"/>
              </a:ext>
            </a:extLst>
          </p:cNvPr>
          <p:cNvSpPr txBox="1">
            <a:spLocks/>
          </p:cNvSpPr>
          <p:nvPr/>
        </p:nvSpPr>
        <p:spPr>
          <a:xfrm>
            <a:off x="353525" y="235175"/>
            <a:ext cx="10820399" cy="955676"/>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200" dirty="0"/>
              <a:t>Synod vitality</a:t>
            </a:r>
            <a:r>
              <a:rPr lang="en-US" sz="3200" baseline="30000" dirty="0"/>
              <a:t>6</a:t>
            </a:r>
            <a:endParaRPr lang="en-US" sz="3200" dirty="0"/>
          </a:p>
        </p:txBody>
      </p:sp>
      <p:sp>
        <p:nvSpPr>
          <p:cNvPr id="5" name="Title 1">
            <a:extLst>
              <a:ext uri="{FF2B5EF4-FFF2-40B4-BE49-F238E27FC236}">
                <a16:creationId xmlns:a16="http://schemas.microsoft.com/office/drawing/2014/main" id="{6568A935-BD05-810D-353F-88132AA0BBFD}"/>
              </a:ext>
            </a:extLst>
          </p:cNvPr>
          <p:cNvSpPr txBox="1">
            <a:spLocks/>
          </p:cNvSpPr>
          <p:nvPr/>
        </p:nvSpPr>
        <p:spPr>
          <a:xfrm>
            <a:off x="2904067" y="6179394"/>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synod vitality</a:t>
            </a:r>
          </a:p>
        </p:txBody>
      </p:sp>
    </p:spTree>
    <p:extLst>
      <p:ext uri="{BB962C8B-B14F-4D97-AF65-F5344CB8AC3E}">
        <p14:creationId xmlns:p14="http://schemas.microsoft.com/office/powerpoint/2010/main" val="179218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50D2-E9D8-5BA1-4CDB-A833D07CE029}"/>
              </a:ext>
            </a:extLst>
          </p:cNvPr>
          <p:cNvSpPr>
            <a:spLocks noGrp="1"/>
          </p:cNvSpPr>
          <p:nvPr>
            <p:ph type="title"/>
          </p:nvPr>
        </p:nvSpPr>
        <p:spPr>
          <a:xfrm>
            <a:off x="195945" y="106500"/>
            <a:ext cx="11375570" cy="1524001"/>
          </a:xfrm>
        </p:spPr>
        <p:txBody>
          <a:bodyPr>
            <a:noAutofit/>
          </a:bodyPr>
          <a:lstStyle/>
          <a:p>
            <a:r>
              <a:rPr lang="en-US" sz="3600" i="0" cap="none" dirty="0">
                <a:solidFill>
                  <a:srgbClr val="202124"/>
                </a:solidFill>
                <a:effectLst/>
              </a:rPr>
              <a:t>OFFERS INNOVATIVE </a:t>
            </a:r>
            <a:br>
              <a:rPr lang="en-US" sz="3600" i="0" cap="none" dirty="0">
                <a:solidFill>
                  <a:srgbClr val="202124"/>
                </a:solidFill>
                <a:effectLst/>
              </a:rPr>
            </a:br>
            <a:r>
              <a:rPr lang="en-US" sz="3600" i="0" cap="none" dirty="0">
                <a:solidFill>
                  <a:srgbClr val="202124"/>
                </a:solidFill>
                <a:effectLst/>
              </a:rPr>
              <a:t>AND INSPIRED WORSHIP</a:t>
            </a:r>
            <a:endParaRPr lang="en-US" sz="3600" cap="none" dirty="0"/>
          </a:p>
        </p:txBody>
      </p:sp>
      <p:pic>
        <p:nvPicPr>
          <p:cNvPr id="1026" name="Picture 2" descr="Forms response chart. Question title: Church vitality can be measured in several ways. Each of these activities can contribute to the health and well being of ministry settings. As you consider the synod, how does it currently rate in these areas?. Number of responses: .">
            <a:extLst>
              <a:ext uri="{FF2B5EF4-FFF2-40B4-BE49-F238E27FC236}">
                <a16:creationId xmlns:a16="http://schemas.microsoft.com/office/drawing/2014/main" id="{EEC84ADC-ECAE-5399-7047-EA058225EF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405" r="84062" b="18159"/>
          <a:stretch/>
        </p:blipFill>
        <p:spPr bwMode="auto">
          <a:xfrm>
            <a:off x="4870564" y="1771650"/>
            <a:ext cx="6148502" cy="44923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F12055-8F75-DBE0-2BC4-A6672E3CCE14}"/>
              </a:ext>
            </a:extLst>
          </p:cNvPr>
          <p:cNvSpPr txBox="1"/>
          <p:nvPr/>
        </p:nvSpPr>
        <p:spPr>
          <a:xfrm>
            <a:off x="838201" y="2257942"/>
            <a:ext cx="3875467" cy="2803781"/>
          </a:xfrm>
          <a:prstGeom prst="rect">
            <a:avLst/>
          </a:prstGeom>
          <a:noFill/>
        </p:spPr>
        <p:txBody>
          <a:bodyPr wrap="square" rtlCol="0">
            <a:spAutoFit/>
          </a:bodyPr>
          <a:lstStyle/>
          <a:p>
            <a:pPr>
              <a:lnSpc>
                <a:spcPct val="150000"/>
              </a:lnSpc>
            </a:pPr>
            <a:r>
              <a:rPr lang="en-US" sz="2000" dirty="0"/>
              <a:t>1 – Excellent (39)</a:t>
            </a:r>
          </a:p>
          <a:p>
            <a:pPr>
              <a:lnSpc>
                <a:spcPct val="150000"/>
              </a:lnSpc>
            </a:pPr>
            <a:r>
              <a:rPr lang="en-US" sz="2000" dirty="0"/>
              <a:t>2 – Good  (112)</a:t>
            </a:r>
          </a:p>
          <a:p>
            <a:pPr>
              <a:lnSpc>
                <a:spcPct val="150000"/>
              </a:lnSpc>
            </a:pPr>
            <a:r>
              <a:rPr lang="en-US" sz="2000" dirty="0"/>
              <a:t>3 – Adequate (99)</a:t>
            </a:r>
          </a:p>
          <a:p>
            <a:pPr>
              <a:lnSpc>
                <a:spcPct val="150000"/>
              </a:lnSpc>
            </a:pPr>
            <a:r>
              <a:rPr lang="en-US" sz="2000" dirty="0"/>
              <a:t>4 – Somewhat Ineffective (41)</a:t>
            </a:r>
          </a:p>
          <a:p>
            <a:pPr>
              <a:lnSpc>
                <a:spcPct val="150000"/>
              </a:lnSpc>
            </a:pPr>
            <a:r>
              <a:rPr lang="en-US" sz="2000" dirty="0"/>
              <a:t>5 – Not Happening (17)</a:t>
            </a:r>
          </a:p>
          <a:p>
            <a:pPr>
              <a:lnSpc>
                <a:spcPct val="150000"/>
              </a:lnSpc>
            </a:pPr>
            <a:r>
              <a:rPr lang="en-US" sz="2000" dirty="0"/>
              <a:t>6 – Unsure (17)</a:t>
            </a:r>
          </a:p>
        </p:txBody>
      </p:sp>
      <p:sp>
        <p:nvSpPr>
          <p:cNvPr id="4" name="Oval 3">
            <a:extLst>
              <a:ext uri="{FF2B5EF4-FFF2-40B4-BE49-F238E27FC236}">
                <a16:creationId xmlns:a16="http://schemas.microsoft.com/office/drawing/2014/main" id="{9B85A91B-B6FD-4C96-102B-4EF3855BB183}"/>
              </a:ext>
            </a:extLst>
          </p:cNvPr>
          <p:cNvSpPr/>
          <p:nvPr/>
        </p:nvSpPr>
        <p:spPr>
          <a:xfrm>
            <a:off x="585788" y="2457967"/>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0B069C8-A4B5-97CF-F002-7C8BD832A373}"/>
              </a:ext>
            </a:extLst>
          </p:cNvPr>
          <p:cNvSpPr/>
          <p:nvPr/>
        </p:nvSpPr>
        <p:spPr>
          <a:xfrm>
            <a:off x="585788" y="2942153"/>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84FE926-3448-E532-FD0E-E20A55B621A3}"/>
              </a:ext>
            </a:extLst>
          </p:cNvPr>
          <p:cNvSpPr/>
          <p:nvPr/>
        </p:nvSpPr>
        <p:spPr>
          <a:xfrm>
            <a:off x="585788" y="3364429"/>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2F787BB-380B-B7B0-CF83-AA8807EA6D27}"/>
              </a:ext>
            </a:extLst>
          </p:cNvPr>
          <p:cNvSpPr/>
          <p:nvPr/>
        </p:nvSpPr>
        <p:spPr>
          <a:xfrm>
            <a:off x="585788" y="3832741"/>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4B2FA0C-CE51-B464-80E1-51865473BCB2}"/>
              </a:ext>
            </a:extLst>
          </p:cNvPr>
          <p:cNvSpPr/>
          <p:nvPr/>
        </p:nvSpPr>
        <p:spPr>
          <a:xfrm>
            <a:off x="585788" y="4248057"/>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6594634-A940-876D-F8B9-B46443830BE7}"/>
              </a:ext>
            </a:extLst>
          </p:cNvPr>
          <p:cNvSpPr/>
          <p:nvPr/>
        </p:nvSpPr>
        <p:spPr>
          <a:xfrm>
            <a:off x="596519" y="4735310"/>
            <a:ext cx="206375" cy="206375"/>
          </a:xfrm>
          <a:prstGeom prst="ellipse">
            <a:avLst/>
          </a:prstGeom>
          <a:solidFill>
            <a:srgbClr val="009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722680CD-1BA5-D5F3-1EA4-8BD71B82299D}"/>
              </a:ext>
            </a:extLst>
          </p:cNvPr>
          <p:cNvSpPr txBox="1">
            <a:spLocks/>
          </p:cNvSpPr>
          <p:nvPr/>
        </p:nvSpPr>
        <p:spPr>
          <a:xfrm>
            <a:off x="2904067" y="6179394"/>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synod vitality</a:t>
            </a:r>
          </a:p>
        </p:txBody>
      </p:sp>
    </p:spTree>
    <p:extLst>
      <p:ext uri="{BB962C8B-B14F-4D97-AF65-F5344CB8AC3E}">
        <p14:creationId xmlns:p14="http://schemas.microsoft.com/office/powerpoint/2010/main" val="315558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50D2-E9D8-5BA1-4CDB-A833D07CE029}"/>
              </a:ext>
            </a:extLst>
          </p:cNvPr>
          <p:cNvSpPr>
            <a:spLocks noGrp="1"/>
          </p:cNvSpPr>
          <p:nvPr>
            <p:ph type="title"/>
          </p:nvPr>
        </p:nvSpPr>
        <p:spPr>
          <a:xfrm>
            <a:off x="408215" y="245437"/>
            <a:ext cx="11375570" cy="1524001"/>
          </a:xfrm>
        </p:spPr>
        <p:txBody>
          <a:bodyPr>
            <a:noAutofit/>
          </a:bodyPr>
          <a:lstStyle/>
          <a:p>
            <a:r>
              <a:rPr lang="en-US" sz="3600" cap="none" dirty="0">
                <a:solidFill>
                  <a:srgbClr val="202124"/>
                </a:solidFill>
              </a:rPr>
              <a:t>ENCOURAGES AND PROMOTES</a:t>
            </a:r>
            <a:br>
              <a:rPr lang="en-US" sz="3600" cap="none" dirty="0">
                <a:solidFill>
                  <a:srgbClr val="202124"/>
                </a:solidFill>
              </a:rPr>
            </a:br>
            <a:r>
              <a:rPr lang="en-US" sz="3600" cap="none" dirty="0">
                <a:solidFill>
                  <a:srgbClr val="202124"/>
                </a:solidFill>
              </a:rPr>
              <a:t>LIFELONG LEARNING FOR ALL MEMBERS</a:t>
            </a:r>
            <a:endParaRPr lang="en-US" sz="3600" cap="none" dirty="0"/>
          </a:p>
        </p:txBody>
      </p:sp>
      <p:pic>
        <p:nvPicPr>
          <p:cNvPr id="1026" name="Picture 2" descr="Forms response chart. Question title: Church vitality can be measured in several ways. Each of these activities can contribute to the health and well being of ministry settings. As you consider the synod, how does it currently rate in these areas?. Number of responses: .">
            <a:extLst>
              <a:ext uri="{FF2B5EF4-FFF2-40B4-BE49-F238E27FC236}">
                <a16:creationId xmlns:a16="http://schemas.microsoft.com/office/drawing/2014/main" id="{EEC84ADC-ECAE-5399-7047-EA058225EF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54" t="32405" r="70808" b="18159"/>
          <a:stretch/>
        </p:blipFill>
        <p:spPr bwMode="auto">
          <a:xfrm>
            <a:off x="4870564" y="1771650"/>
            <a:ext cx="6148502" cy="44923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F12055-8F75-DBE0-2BC4-A6672E3CCE14}"/>
              </a:ext>
            </a:extLst>
          </p:cNvPr>
          <p:cNvSpPr txBox="1"/>
          <p:nvPr/>
        </p:nvSpPr>
        <p:spPr>
          <a:xfrm>
            <a:off x="838201" y="2257942"/>
            <a:ext cx="3875467" cy="2803781"/>
          </a:xfrm>
          <a:prstGeom prst="rect">
            <a:avLst/>
          </a:prstGeom>
          <a:noFill/>
        </p:spPr>
        <p:txBody>
          <a:bodyPr wrap="square" rtlCol="0">
            <a:spAutoFit/>
          </a:bodyPr>
          <a:lstStyle/>
          <a:p>
            <a:pPr>
              <a:lnSpc>
                <a:spcPct val="150000"/>
              </a:lnSpc>
            </a:pPr>
            <a:r>
              <a:rPr lang="en-US" sz="2000" dirty="0"/>
              <a:t>1 – Excellent (22)</a:t>
            </a:r>
          </a:p>
          <a:p>
            <a:pPr>
              <a:lnSpc>
                <a:spcPct val="150000"/>
              </a:lnSpc>
            </a:pPr>
            <a:r>
              <a:rPr lang="en-US" sz="2000" dirty="0"/>
              <a:t>2 – Good  (95)</a:t>
            </a:r>
          </a:p>
          <a:p>
            <a:pPr>
              <a:lnSpc>
                <a:spcPct val="150000"/>
              </a:lnSpc>
            </a:pPr>
            <a:r>
              <a:rPr lang="en-US" sz="2000" dirty="0"/>
              <a:t>3 – Adequate (98)</a:t>
            </a:r>
          </a:p>
          <a:p>
            <a:pPr>
              <a:lnSpc>
                <a:spcPct val="150000"/>
              </a:lnSpc>
            </a:pPr>
            <a:r>
              <a:rPr lang="en-US" sz="2000" dirty="0"/>
              <a:t>4 – Somewhat Ineffective (75)</a:t>
            </a:r>
          </a:p>
          <a:p>
            <a:pPr>
              <a:lnSpc>
                <a:spcPct val="150000"/>
              </a:lnSpc>
            </a:pPr>
            <a:r>
              <a:rPr lang="en-US" sz="2000" dirty="0"/>
              <a:t>5 – Not Happening (18)</a:t>
            </a:r>
          </a:p>
          <a:p>
            <a:pPr>
              <a:lnSpc>
                <a:spcPct val="150000"/>
              </a:lnSpc>
            </a:pPr>
            <a:r>
              <a:rPr lang="en-US" sz="2000" dirty="0"/>
              <a:t>6 – Unsure (17)</a:t>
            </a:r>
          </a:p>
        </p:txBody>
      </p:sp>
      <p:sp>
        <p:nvSpPr>
          <p:cNvPr id="4" name="Oval 3">
            <a:extLst>
              <a:ext uri="{FF2B5EF4-FFF2-40B4-BE49-F238E27FC236}">
                <a16:creationId xmlns:a16="http://schemas.microsoft.com/office/drawing/2014/main" id="{9B85A91B-B6FD-4C96-102B-4EF3855BB183}"/>
              </a:ext>
            </a:extLst>
          </p:cNvPr>
          <p:cNvSpPr/>
          <p:nvPr/>
        </p:nvSpPr>
        <p:spPr>
          <a:xfrm>
            <a:off x="585788" y="2457967"/>
            <a:ext cx="206375" cy="206375"/>
          </a:xfrm>
          <a:prstGeom prst="ellipse">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0B069C8-A4B5-97CF-F002-7C8BD832A373}"/>
              </a:ext>
            </a:extLst>
          </p:cNvPr>
          <p:cNvSpPr/>
          <p:nvPr/>
        </p:nvSpPr>
        <p:spPr>
          <a:xfrm>
            <a:off x="585788" y="2942153"/>
            <a:ext cx="206375" cy="206375"/>
          </a:xfrm>
          <a:prstGeom prst="ellipse">
            <a:avLst/>
          </a:prstGeom>
          <a:solidFill>
            <a:srgbClr val="DD3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84FE926-3448-E532-FD0E-E20A55B621A3}"/>
              </a:ext>
            </a:extLst>
          </p:cNvPr>
          <p:cNvSpPr/>
          <p:nvPr/>
        </p:nvSpPr>
        <p:spPr>
          <a:xfrm>
            <a:off x="585788" y="3364429"/>
            <a:ext cx="206375" cy="206375"/>
          </a:xfrm>
          <a:prstGeom prst="ellipse">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2F787BB-380B-B7B0-CF83-AA8807EA6D27}"/>
              </a:ext>
            </a:extLst>
          </p:cNvPr>
          <p:cNvSpPr/>
          <p:nvPr/>
        </p:nvSpPr>
        <p:spPr>
          <a:xfrm>
            <a:off x="585788" y="3832741"/>
            <a:ext cx="206375" cy="206375"/>
          </a:xfrm>
          <a:prstGeom prst="ellipse">
            <a:avLst/>
          </a:prstGeom>
          <a:solidFill>
            <a:srgbClr val="0D9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4B2FA0C-CE51-B464-80E1-51865473BCB2}"/>
              </a:ext>
            </a:extLst>
          </p:cNvPr>
          <p:cNvSpPr/>
          <p:nvPr/>
        </p:nvSpPr>
        <p:spPr>
          <a:xfrm>
            <a:off x="585788" y="4248057"/>
            <a:ext cx="206375" cy="206375"/>
          </a:xfrm>
          <a:prstGeom prst="ellipse">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6594634-A940-876D-F8B9-B46443830BE7}"/>
              </a:ext>
            </a:extLst>
          </p:cNvPr>
          <p:cNvSpPr/>
          <p:nvPr/>
        </p:nvSpPr>
        <p:spPr>
          <a:xfrm>
            <a:off x="596519" y="4735310"/>
            <a:ext cx="206375" cy="206375"/>
          </a:xfrm>
          <a:prstGeom prst="ellipse">
            <a:avLst/>
          </a:prstGeom>
          <a:solidFill>
            <a:srgbClr val="0099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722680CD-1BA5-D5F3-1EA4-8BD71B82299D}"/>
              </a:ext>
            </a:extLst>
          </p:cNvPr>
          <p:cNvSpPr txBox="1">
            <a:spLocks/>
          </p:cNvSpPr>
          <p:nvPr/>
        </p:nvSpPr>
        <p:spPr>
          <a:xfrm>
            <a:off x="2904067" y="6179394"/>
            <a:ext cx="8610600" cy="70104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000" dirty="0">
                <a:solidFill>
                  <a:schemeClr val="tx1">
                    <a:lumMod val="50000"/>
                    <a:lumOff val="50000"/>
                  </a:schemeClr>
                </a:solidFill>
              </a:rPr>
              <a:t>SURVEY RESPONSES: synod vitality</a:t>
            </a:r>
          </a:p>
        </p:txBody>
      </p:sp>
    </p:spTree>
    <p:extLst>
      <p:ext uri="{BB962C8B-B14F-4D97-AF65-F5344CB8AC3E}">
        <p14:creationId xmlns:p14="http://schemas.microsoft.com/office/powerpoint/2010/main" val="157855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{A9C1A612-D86D-3343-8C40-2ECA916211B1}tf10001079</Template>
  <TotalTime>4038</TotalTime>
  <Words>9044</Words>
  <Application>Microsoft Macintosh PowerPoint</Application>
  <PresentationFormat>Widescreen</PresentationFormat>
  <Paragraphs>961</Paragraphs>
  <Slides>131</Slides>
  <Notes>31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131</vt:i4>
      </vt:variant>
    </vt:vector>
  </HeadingPairs>
  <TitlesOfParts>
    <vt:vector size="143" baseType="lpstr">
      <vt:lpstr>Aptos</vt:lpstr>
      <vt:lpstr>Arial</vt:lpstr>
      <vt:lpstr>Calibri</vt:lpstr>
      <vt:lpstr>Century Gothic</vt:lpstr>
      <vt:lpstr>Courier New</vt:lpstr>
      <vt:lpstr>Noto Sans Symbols</vt:lpstr>
      <vt:lpstr>Symbol</vt:lpstr>
      <vt:lpstr>System Font Regular</vt:lpstr>
      <vt:lpstr>Times New Roman</vt:lpstr>
      <vt:lpstr>Times New Roman</vt:lpstr>
      <vt:lpstr>Wingdings</vt:lpstr>
      <vt:lpstr>Vapor Trail</vt:lpstr>
      <vt:lpstr>Synod profile 2024</vt:lpstr>
      <vt:lpstr>This profile of the Southeastern Pennsylvania Synod was developed as an equivalent to a congregational Ministry Site Profile. The Transition Team’s intention was to provide:</vt:lpstr>
      <vt:lpstr>The information presented in this document has been accessed through a variety of sources. When appropriate, the source material will be indicated by an endnote reference.   Much of the congregational data was obtained from the ELCA’s churchwide offices and comes from the 2022 annual Congregational Reports. This data was received by the synod office in September 2023. Data for 2023 will not be available until autumn of 2024.  Please note that not all of the synod’s congregations completed their 2022 report. Typically, the ELCA will use the most recent numbers received when current data is unavailable.  It may be helpful to remember that like all reports of this kind, this is a ”snapshot” in time. </vt:lpstr>
      <vt:lpstr>Synod overview</vt:lpstr>
      <vt:lpstr>OUR MISSION</vt:lpstr>
      <vt:lpstr>The Southeastern Pennsylvania Synod (SEPA)  is comprised of the people of God  in 146 congregations and a variety of  other ministries, all doing God’s work together.</vt:lpstr>
      <vt:lpstr>Synod territory2</vt:lpstr>
      <vt:lpstr>PowerPoint Presentation</vt:lpstr>
      <vt:lpstr>THE SYNOD IS DIVIDED INTO 8 CONFERENCES</vt:lpstr>
      <vt:lpstr>General population of the region10</vt:lpstr>
      <vt:lpstr>PowerPoint Presentation</vt:lpstr>
      <vt:lpstr>PowerPoint Presentation</vt:lpstr>
      <vt:lpstr>PowerPoint Presentation</vt:lpstr>
      <vt:lpstr>PowerPoint Presentation</vt:lpstr>
      <vt:lpstr>Changes in membership statistics4</vt:lpstr>
      <vt:lpstr>PowerPoint Presentation</vt:lpstr>
      <vt:lpstr>PowerPoint Presentation</vt:lpstr>
      <vt:lpstr>PowerPoint Presentation</vt:lpstr>
      <vt:lpstr>PowerPoint Presentation</vt:lpstr>
      <vt:lpstr>PowerPoint Presentation</vt:lpstr>
      <vt:lpstr>2022 Modes of worship attendance4</vt:lpstr>
      <vt:lpstr>2022 reported membership  and worship attendance</vt:lpstr>
      <vt:lpstr>Synod FINANCES</vt:lpstr>
      <vt:lpstr>FINANCIAL OVERVIEW</vt:lpstr>
      <vt:lpstr>Finances3</vt:lpstr>
      <vt:lpstr>Synod assets</vt:lpstr>
      <vt:lpstr>disbursement breakdown for 20223</vt:lpstr>
      <vt:lpstr>Annual Giving per worship attendee4 </vt:lpstr>
      <vt:lpstr>PowerPoint Presentation</vt:lpstr>
      <vt:lpstr>SYNOD  LEADERSHIP</vt:lpstr>
      <vt:lpstr>PowerPoint Presentation</vt:lpstr>
      <vt:lpstr>PowerPoint Presentation</vt:lpstr>
      <vt:lpstr>PowerPoint Presentation</vt:lpstr>
      <vt:lpstr>PowerPoint Presentation</vt:lpstr>
      <vt:lpstr>PowerPoint Presentation</vt:lpstr>
      <vt:lpstr>Survey of deans and synod staff</vt:lpstr>
      <vt:lpstr>SURVEY PARTICIPANTS</vt:lpstr>
      <vt:lpstr>1: Can you name and describe your role  as it relates to the office of the Bishop?5</vt:lpstr>
      <vt:lpstr>2: What does the new bishop  need to know about your role?5</vt:lpstr>
      <vt:lpstr>Responses to Question 2 continued</vt:lpstr>
      <vt:lpstr>PowerPoint Presentation</vt:lpstr>
      <vt:lpstr>4: How would you define  the role of bishop in SEPA?5 </vt:lpstr>
      <vt:lpstr>Responses to Question 4 continued</vt:lpstr>
      <vt:lpstr>Responses to Question 4 continued</vt:lpstr>
      <vt:lpstr>5: How do you think the role of bishop  may change over the next 3-6 years?5</vt:lpstr>
      <vt:lpstr>Responses to Question 5 continued</vt:lpstr>
      <vt:lpstr>Responses to Question 5 continued</vt:lpstr>
      <vt:lpstr>Responses to Question 5 continued</vt:lpstr>
      <vt:lpstr>6: What would success  look like for a bishop?5</vt:lpstr>
      <vt:lpstr>Responses to question 6 continued.</vt:lpstr>
      <vt:lpstr>Other Feedback from  the Deans and Synod Staff5</vt:lpstr>
      <vt:lpstr>The role of bishop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THOUGHTS FROM BISHOP DAVENPORT7       </vt:lpstr>
      <vt:lpstr>       </vt:lpstr>
      <vt:lpstr>PowerPoint Presentation</vt:lpstr>
      <vt:lpstr>What are the gifts of the synod?</vt:lpstr>
      <vt:lpstr>How the role is lived out</vt:lpstr>
      <vt:lpstr>Bishop Davenport’s thoughts on the gifts most needed</vt:lpstr>
      <vt:lpstr>Groups &amp; Ministries the bishop  connects with regularly</vt:lpstr>
      <vt:lpstr>Office of the Bishop</vt:lpstr>
      <vt:lpstr>PowerPoint Presentation</vt:lpstr>
      <vt:lpstr>Other Teams and Networks12</vt:lpstr>
      <vt:lpstr>Organizations and Boards12</vt:lpstr>
      <vt:lpstr>SEPA SURVEY SUMMARY</vt:lpstr>
      <vt:lpstr>322 SURVEY PARTICIPANTS</vt:lpstr>
      <vt:lpstr>2. Gender Identity: select all that apply6.</vt:lpstr>
      <vt:lpstr>SURVEY PARTICIPANTS</vt:lpstr>
      <vt:lpstr>SURVEY PARTICIPANTS</vt:lpstr>
      <vt:lpstr>SURVEY PARTICIPANTS</vt:lpstr>
      <vt:lpstr>The following characteristics might be seen as helping a pastor to thrive. As you consider the role of bishop,  rate each of these qualities on a scale from 1 to 5  with 1 being critical to thrive as a bishop and 5 being optional for a bishop.</vt:lpstr>
      <vt:lpstr>DEEP SPIRITUAL HEALTH</vt:lpstr>
      <vt:lpstr>AN ABILITY TO CAST VISION  AND SHARE THE BIG PICTURE</vt:lpstr>
      <vt:lpstr>SKILLED AND EMPATHETIC LISTENER</vt:lpstr>
      <vt:lpstr>ABILITY TO DELEGATE AND MANAGE OTHERS</vt:lpstr>
      <vt:lpstr>EMOTIONAL INTELLIGENCE  AND SELF-AWARENESS</vt:lpstr>
      <vt:lpstr>ABILITY TO BUILD TRUST</vt:lpstr>
      <vt:lpstr>COMMITTED TO SOCIAL JUSTICE AND CIVIC RENEWAL</vt:lpstr>
      <vt:lpstr>PASSION AND ENTHUSIASM  FOR LEADING THE CHURCH</vt:lpstr>
      <vt:lpstr>CALM AND GENTLE SPIRIT</vt:lpstr>
      <vt:lpstr>ABILITY TO PERSEVERE</vt:lpstr>
      <vt:lpstr>A COMMITTED EVANGELIST</vt:lpstr>
      <vt:lpstr>SPIRITUAL MENTOR</vt:lpstr>
      <vt:lpstr>GIFTED PREACHER</vt:lpstr>
      <vt:lpstr>TALENTED WRITER</vt:lpstr>
      <vt:lpstr>WILLINGNESS TO FULLY DISCERN  THE HEART OF A PROBLEM AND  ENGAGE IN CREATIVE PROBLEM SOLVING</vt:lpstr>
      <vt:lpstr>STRONG UNDERSTANDING OF ELCA STRUCTURES AND CONSTITUTIONS</vt:lpstr>
      <vt:lpstr>REALISTIC OPTIMISM AND HOPE FOR MOVING THE CHURCH FORWARD</vt:lpstr>
      <vt:lpstr>Six HIGHEST RANKING QUALITIES</vt:lpstr>
      <vt:lpstr>Church vitality can be measured in several ways. Each of these activities can contribute to the health and well being of ministry settings. As you consider the synod, how does it currently rate in these areas? </vt:lpstr>
      <vt:lpstr>OFFERS INNOVATIVE  AND INSPIRED WORSHIP</vt:lpstr>
      <vt:lpstr>ENCOURAGES AND PROMOTES LIFELONG LEARNING FOR ALL MEMBERS</vt:lpstr>
      <vt:lpstr>LEADS AND SUPPORTS  CONGREGATIONS IN INTENTIONAL  AND AUTHENTIC EVANGELISM</vt:lpstr>
      <vt:lpstr>AN OUTWARD INCARNATIONAL  FOCUS THAT MODELS HOW TO BE  JESUS’ HANDS AND FEET</vt:lpstr>
      <vt:lpstr>EMPOWERS SERVANT LEADERSHIP  WITHIN CONGREGATIONS  AND THE LARGER CHURCH</vt:lpstr>
      <vt:lpstr>PROVIDES OPPORTUNITIES TO  DEVELOP AND NURTURE RELATIONSHIPS  BETWEEN CONGREGATIONS AND MEMBERS</vt:lpstr>
      <vt:lpstr>PROMOTES A SHARED MISSION  AND COMMON GOALS  FOR THE FUTURE OF THE SYNOD</vt:lpstr>
      <vt:lpstr>CULTIVATES AND ENCOURAGES  RESILIENCY AMONG CONGREGATIONS THAT  ISN’T FOCUSED PURELY ON ATTENDANCE AND FINANCES</vt:lpstr>
      <vt:lpstr>PowerPoint Presentation</vt:lpstr>
      <vt:lpstr>In a rapidly changing culture which was dramatically impacted by the pandemic, how can the synod support congregations to accomplish God's work?6  Responses were reviewed by members of the Transition Team.  This review provided the five answers most frequently given. </vt:lpstr>
      <vt:lpstr>In a rapidly changing culture which was dramatically impacted by the pandemic, how can the synod support congregations to accomplish God's work? </vt:lpstr>
      <vt:lpstr>In a rapidly changing culture which was dramatically impacted by the pandemic, how can the synod support congregations to accomplish God's work? </vt:lpstr>
      <vt:lpstr>In a rapidly changing culture which was dramatically impacted by the pandemic, how can the synod support congregations to accomplish God's work? </vt:lpstr>
      <vt:lpstr>In a rapidly changing culture which was dramatically impacted by the pandemic, how can the synod support congregations to accomplish God's work? </vt:lpstr>
      <vt:lpstr>In a rapidly changing culture which was dramatically impacted by the pandemic, how can the synod support congregations to accomplish God's work? </vt:lpstr>
      <vt:lpstr>What new steps should the synod take to equip lay and rostered leaders for serving over the next five years?6</vt:lpstr>
      <vt:lpstr>What new steps should the synod take to equip lay and rostered leaders for serving over the next five years?</vt:lpstr>
      <vt:lpstr>What new steps should the synod take to equip lay and rostered leaders for serving over the next five years?</vt:lpstr>
      <vt:lpstr>What new steps should the synod take to equip lay and rostered leaders for serving over the next five years?</vt:lpstr>
      <vt:lpstr>“Bring them (us) together without such emphasis on the boundaries of "clergy and lay" - not just "pastors forums and lay training forums" (and never the twain shall meet) and not just academic-minded training but interactions between different pastors and different laity, both online and offline, both academic and otherwise; and not merely in synod assembly and governance-based activities. </vt:lpstr>
      <vt:lpstr>How can the synod help members feel connected to each other and to the whole? Responses were reviewed by members of the Transition Team.  This review provided the five answers most frequently given.</vt:lpstr>
      <vt:lpstr>PowerPoint Presentation</vt:lpstr>
      <vt:lpstr>PowerPoint Presentation</vt:lpstr>
      <vt:lpstr>PowerPoint Presentation</vt:lpstr>
      <vt:lpstr>PowerPoint Presentation</vt:lpstr>
      <vt:lpstr>Current and emerging ministries</vt:lpstr>
      <vt:lpstr>  </vt:lpstr>
      <vt:lpstr>Love Revolution:  Love God and Love Neighbor</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Synod profile 2024</dc:title>
  <dc:creator>Heidi Rodrick-Schnaath</dc:creator>
  <cp:lastModifiedBy>Bob Fisher</cp:lastModifiedBy>
  <cp:revision>52</cp:revision>
  <cp:lastPrinted>2024-01-02T20:41:04Z</cp:lastPrinted>
  <dcterms:created xsi:type="dcterms:W3CDTF">2023-11-21T19:41:03Z</dcterms:created>
  <dcterms:modified xsi:type="dcterms:W3CDTF">2024-01-08T16:32:01Z</dcterms:modified>
</cp:coreProperties>
</file>